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charts/chart2.xml" ContentType="application/vnd.openxmlformats-officedocument.drawingml.chart+xml"/>
  <Override PartName="/ppt/notesSlides/notesSlide51.xml" ContentType="application/vnd.openxmlformats-officedocument.presentationml.notesSlide+xml"/>
  <Override PartName="/ppt/charts/chart3.xml" ContentType="application/vnd.openxmlformats-officedocument.drawingml.chart+xml"/>
  <Override PartName="/ppt/notesSlides/notesSlide52.xml" ContentType="application/vnd.openxmlformats-officedocument.presentationml.notesSlide+xml"/>
  <Override PartName="/ppt/charts/chart4.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76" r:id="rId1"/>
    <p:sldMasterId id="2147483688" r:id="rId2"/>
    <p:sldMasterId id="2147483705" r:id="rId3"/>
    <p:sldMasterId id="2147483717" r:id="rId4"/>
    <p:sldMasterId id="2147483729" r:id="rId5"/>
    <p:sldMasterId id="2147483745" r:id="rId6"/>
  </p:sldMasterIdLst>
  <p:notesMasterIdLst>
    <p:notesMasterId r:id="rId94"/>
  </p:notesMasterIdLst>
  <p:sldIdLst>
    <p:sldId id="256" r:id="rId7"/>
    <p:sldId id="257" r:id="rId8"/>
    <p:sldId id="258" r:id="rId9"/>
    <p:sldId id="259" r:id="rId10"/>
    <p:sldId id="260" r:id="rId11"/>
    <p:sldId id="261" r:id="rId12"/>
    <p:sldId id="262" r:id="rId13"/>
    <p:sldId id="321" r:id="rId14"/>
    <p:sldId id="316" r:id="rId15"/>
    <p:sldId id="263" r:id="rId16"/>
    <p:sldId id="320" r:id="rId17"/>
    <p:sldId id="268" r:id="rId18"/>
    <p:sldId id="266" r:id="rId19"/>
    <p:sldId id="264" r:id="rId20"/>
    <p:sldId id="267" r:id="rId21"/>
    <p:sldId id="317" r:id="rId22"/>
    <p:sldId id="265" r:id="rId23"/>
    <p:sldId id="318" r:id="rId24"/>
    <p:sldId id="322" r:id="rId25"/>
    <p:sldId id="319" r:id="rId26"/>
    <p:sldId id="333" r:id="rId27"/>
    <p:sldId id="269" r:id="rId28"/>
    <p:sldId id="270" r:id="rId29"/>
    <p:sldId id="302" r:id="rId30"/>
    <p:sldId id="335" r:id="rId31"/>
    <p:sldId id="271" r:id="rId32"/>
    <p:sldId id="275" r:id="rId33"/>
    <p:sldId id="334" r:id="rId34"/>
    <p:sldId id="308" r:id="rId35"/>
    <p:sldId id="311" r:id="rId36"/>
    <p:sldId id="312" r:id="rId37"/>
    <p:sldId id="276" r:id="rId38"/>
    <p:sldId id="326" r:id="rId39"/>
    <p:sldId id="327" r:id="rId40"/>
    <p:sldId id="325" r:id="rId41"/>
    <p:sldId id="324" r:id="rId42"/>
    <p:sldId id="328" r:id="rId43"/>
    <p:sldId id="329" r:id="rId44"/>
    <p:sldId id="330" r:id="rId45"/>
    <p:sldId id="331" r:id="rId46"/>
    <p:sldId id="303" r:id="rId47"/>
    <p:sldId id="336" r:id="rId48"/>
    <p:sldId id="337" r:id="rId49"/>
    <p:sldId id="338" r:id="rId50"/>
    <p:sldId id="339" r:id="rId51"/>
    <p:sldId id="340" r:id="rId52"/>
    <p:sldId id="341" r:id="rId53"/>
    <p:sldId id="342" r:id="rId54"/>
    <p:sldId id="343" r:id="rId55"/>
    <p:sldId id="344" r:id="rId56"/>
    <p:sldId id="345" r:id="rId57"/>
    <p:sldId id="309" r:id="rId58"/>
    <p:sldId id="350" r:id="rId59"/>
    <p:sldId id="351" r:id="rId60"/>
    <p:sldId id="352" r:id="rId61"/>
    <p:sldId id="353" r:id="rId62"/>
    <p:sldId id="354" r:id="rId63"/>
    <p:sldId id="355" r:id="rId64"/>
    <p:sldId id="310" r:id="rId65"/>
    <p:sldId id="300" r:id="rId66"/>
    <p:sldId id="274" r:id="rId67"/>
    <p:sldId id="346" r:id="rId68"/>
    <p:sldId id="347" r:id="rId69"/>
    <p:sldId id="277" r:id="rId70"/>
    <p:sldId id="348" r:id="rId71"/>
    <p:sldId id="298" r:id="rId72"/>
    <p:sldId id="295" r:id="rId73"/>
    <p:sldId id="278" r:id="rId74"/>
    <p:sldId id="349" r:id="rId75"/>
    <p:sldId id="299" r:id="rId76"/>
    <p:sldId id="297" r:id="rId77"/>
    <p:sldId id="307" r:id="rId78"/>
    <p:sldId id="281" r:id="rId79"/>
    <p:sldId id="282" r:id="rId80"/>
    <p:sldId id="283" r:id="rId81"/>
    <p:sldId id="284" r:id="rId82"/>
    <p:sldId id="285" r:id="rId83"/>
    <p:sldId id="286" r:id="rId84"/>
    <p:sldId id="288" r:id="rId85"/>
    <p:sldId id="332" r:id="rId86"/>
    <p:sldId id="289" r:id="rId87"/>
    <p:sldId id="290" r:id="rId88"/>
    <p:sldId id="315" r:id="rId89"/>
    <p:sldId id="292" r:id="rId90"/>
    <p:sldId id="293" r:id="rId91"/>
    <p:sldId id="313" r:id="rId92"/>
    <p:sldId id="294" r:id="rId9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hbViuU5nWX/j8mx4OWQoj6OSaz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06BE4-F38A-47B2-B34C-F6979234C643}" v="8" dt="2024-06-24T20:59:39.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77559"/>
  </p:normalViewPr>
  <p:slideViewPr>
    <p:cSldViewPr snapToGrid="0" snapToObjects="1">
      <p:cViewPr varScale="1">
        <p:scale>
          <a:sx n="83" d="100"/>
          <a:sy n="83" d="100"/>
        </p:scale>
        <p:origin x="792"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customschemas.google.com/relationships/presentationmetadata" Target="meta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heme" Target="theme/them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Beth  Barilla" userId="zBqtmMg8oI2FItVpX1P7d2p2KXLmdyDJ+xDfr5/z628=" providerId="None" clId="Web-{25206BE4-F38A-47B2-B34C-F6979234C643}"/>
    <pc:docChg chg="addSld delSld">
      <pc:chgData name="Mary Beth  Barilla" userId="zBqtmMg8oI2FItVpX1P7d2p2KXLmdyDJ+xDfr5/z628=" providerId="None" clId="Web-{25206BE4-F38A-47B2-B34C-F6979234C643}" dt="2024-06-24T20:59:39.232" v="7"/>
      <pc:docMkLst>
        <pc:docMk/>
      </pc:docMkLst>
      <pc:sldChg chg="del">
        <pc:chgData name="Mary Beth  Barilla" userId="zBqtmMg8oI2FItVpX1P7d2p2KXLmdyDJ+xDfr5/z628=" providerId="None" clId="Web-{25206BE4-F38A-47B2-B34C-F6979234C643}" dt="2024-06-24T20:59:34.653" v="6"/>
        <pc:sldMkLst>
          <pc:docMk/>
          <pc:sldMk cId="167219260" sldId="277"/>
        </pc:sldMkLst>
      </pc:sldChg>
      <pc:sldChg chg="del">
        <pc:chgData name="Mary Beth  Barilla" userId="zBqtmMg8oI2FItVpX1P7d2p2KXLmdyDJ+xDfr5/z628=" providerId="None" clId="Web-{25206BE4-F38A-47B2-B34C-F6979234C643}" dt="2024-06-24T20:59:34.653" v="5"/>
        <pc:sldMkLst>
          <pc:docMk/>
          <pc:sldMk cId="200407116" sldId="278"/>
        </pc:sldMkLst>
      </pc:sldChg>
      <pc:sldChg chg="del">
        <pc:chgData name="Mary Beth  Barilla" userId="zBqtmMg8oI2FItVpX1P7d2p2KXLmdyDJ+xDfr5/z628=" providerId="None" clId="Web-{25206BE4-F38A-47B2-B34C-F6979234C643}" dt="2024-06-24T20:59:34.638" v="4"/>
        <pc:sldMkLst>
          <pc:docMk/>
          <pc:sldMk cId="0" sldId="279"/>
        </pc:sldMkLst>
      </pc:sldChg>
      <pc:sldChg chg="del">
        <pc:chgData name="Mary Beth  Barilla" userId="zBqtmMg8oI2FItVpX1P7d2p2KXLmdyDJ+xDfr5/z628=" providerId="None" clId="Web-{25206BE4-F38A-47B2-B34C-F6979234C643}" dt="2024-06-24T20:59:39.232" v="7"/>
        <pc:sldMkLst>
          <pc:docMk/>
          <pc:sldMk cId="0" sldId="280"/>
        </pc:sldMkLst>
      </pc:sldChg>
      <pc:sldChg chg="add">
        <pc:chgData name="Mary Beth  Barilla" userId="zBqtmMg8oI2FItVpX1P7d2p2KXLmdyDJ+xDfr5/z628=" providerId="None" clId="Web-{25206BE4-F38A-47B2-B34C-F6979234C643}" dt="2024-06-24T20:59:07.167" v="0"/>
        <pc:sldMkLst>
          <pc:docMk/>
          <pc:sldMk cId="131617423" sldId="328"/>
        </pc:sldMkLst>
      </pc:sldChg>
      <pc:sldChg chg="add">
        <pc:chgData name="Mary Beth  Barilla" userId="zBqtmMg8oI2FItVpX1P7d2p2KXLmdyDJ+xDfr5/z628=" providerId="None" clId="Web-{25206BE4-F38A-47B2-B34C-F6979234C643}" dt="2024-06-24T20:59:07.167" v="1"/>
        <pc:sldMkLst>
          <pc:docMk/>
          <pc:sldMk cId="260044339" sldId="329"/>
        </pc:sldMkLst>
      </pc:sldChg>
      <pc:sldChg chg="add">
        <pc:chgData name="Mary Beth  Barilla" userId="zBqtmMg8oI2FItVpX1P7d2p2KXLmdyDJ+xDfr5/z628=" providerId="None" clId="Web-{25206BE4-F38A-47B2-B34C-F6979234C643}" dt="2024-06-24T20:59:07.183" v="2"/>
        <pc:sldMkLst>
          <pc:docMk/>
          <pc:sldMk cId="1449959634" sldId="330"/>
        </pc:sldMkLst>
      </pc:sldChg>
      <pc:sldChg chg="add">
        <pc:chgData name="Mary Beth  Barilla" userId="zBqtmMg8oI2FItVpX1P7d2p2KXLmdyDJ+xDfr5/z628=" providerId="None" clId="Web-{25206BE4-F38A-47B2-B34C-F6979234C643}" dt="2024-06-24T20:59:07.183" v="3"/>
        <pc:sldMkLst>
          <pc:docMk/>
          <pc:sldMk cId="3120004620" sldId="33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tac\NISO%20Dropbox\Todd%20Carpenter\Briefcase\Membership\21-0624%20Financail%20Report%20to%20Members%202020%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tac\NISO%20Dropbox\Todd%20Carpenter\Briefcase\Membership\21-0624%20Financail%20Report%20to%20Members%202020%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tac/NISO%20Dropbox/Todd%20Carpenter/Briefcase/Membership/21-0624%20Financail%20Report%20to%20Members%202020%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tac\NISO%20Dropbox\Todd%20Carpenter\Briefcase\Membership\21-0624%20Financail%20Report%20to%20Members%202020%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a:t>NISO Membership 1998-2023</a:t>
            </a:r>
          </a:p>
        </c:rich>
      </c:tx>
      <c:layout>
        <c:manualLayout>
          <c:xMode val="edge"/>
          <c:yMode val="edge"/>
          <c:x val="0.35301470070159147"/>
          <c:y val="1.9311275523053312E-2"/>
        </c:manualLayout>
      </c:layout>
      <c:overlay val="1"/>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356910442340714E-2"/>
          <c:y val="0.10921989859679634"/>
          <c:w val="0.77056899202346485"/>
          <c:h val="0.82446601757212035"/>
        </c:manualLayout>
      </c:layout>
      <c:barChart>
        <c:barDir val="col"/>
        <c:grouping val="stacked"/>
        <c:varyColors val="0"/>
        <c:ser>
          <c:idx val="0"/>
          <c:order val="0"/>
          <c:tx>
            <c:strRef>
              <c:f>Sheet1!$A$42</c:f>
              <c:strCache>
                <c:ptCount val="1"/>
                <c:pt idx="0">
                  <c:v>Voting Members</c:v>
                </c:pt>
              </c:strCache>
            </c:strRef>
          </c:tx>
          <c:spPr>
            <a:solidFill>
              <a:schemeClr val="accent1">
                <a:alpha val="70000"/>
              </a:schemeClr>
            </a:solidFill>
            <a:ln>
              <a:noFill/>
            </a:ln>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Sheet1!$A$42:$AA$42</c:f>
              <c:numCache>
                <c:formatCode>#,##0</c:formatCode>
                <c:ptCount val="27"/>
                <c:pt idx="0" formatCode="General">
                  <c:v>0</c:v>
                </c:pt>
                <c:pt idx="1">
                  <c:v>67</c:v>
                </c:pt>
                <c:pt idx="2">
                  <c:v>69</c:v>
                </c:pt>
                <c:pt idx="3">
                  <c:v>73</c:v>
                </c:pt>
                <c:pt idx="4">
                  <c:v>69</c:v>
                </c:pt>
                <c:pt idx="5">
                  <c:v>69</c:v>
                </c:pt>
                <c:pt idx="6">
                  <c:v>76</c:v>
                </c:pt>
                <c:pt idx="7">
                  <c:v>86</c:v>
                </c:pt>
                <c:pt idx="8">
                  <c:v>83</c:v>
                </c:pt>
                <c:pt idx="9">
                  <c:v>84</c:v>
                </c:pt>
                <c:pt idx="10">
                  <c:v>80</c:v>
                </c:pt>
                <c:pt idx="11" formatCode="General">
                  <c:v>72</c:v>
                </c:pt>
                <c:pt idx="12" formatCode="General">
                  <c:v>77</c:v>
                </c:pt>
                <c:pt idx="13" formatCode="General">
                  <c:v>79</c:v>
                </c:pt>
                <c:pt idx="14" formatCode="General">
                  <c:v>80</c:v>
                </c:pt>
                <c:pt idx="15" formatCode="General">
                  <c:v>73</c:v>
                </c:pt>
                <c:pt idx="16" formatCode="General">
                  <c:v>68</c:v>
                </c:pt>
                <c:pt idx="17" formatCode="General">
                  <c:v>68</c:v>
                </c:pt>
                <c:pt idx="18" formatCode="General">
                  <c:v>80</c:v>
                </c:pt>
                <c:pt idx="19" formatCode="General">
                  <c:v>77</c:v>
                </c:pt>
                <c:pt idx="20" formatCode="General">
                  <c:v>82</c:v>
                </c:pt>
                <c:pt idx="21" formatCode="General">
                  <c:v>83</c:v>
                </c:pt>
                <c:pt idx="22" formatCode="General">
                  <c:v>98</c:v>
                </c:pt>
                <c:pt idx="23" formatCode="General">
                  <c:v>100</c:v>
                </c:pt>
                <c:pt idx="24" formatCode="General">
                  <c:v>95</c:v>
                </c:pt>
                <c:pt idx="25" formatCode="General">
                  <c:v>101</c:v>
                </c:pt>
                <c:pt idx="26" formatCode="General">
                  <c:v>96</c:v>
                </c:pt>
              </c:numCache>
            </c:numRef>
          </c:val>
          <c:extLst>
            <c:ext xmlns:c16="http://schemas.microsoft.com/office/drawing/2014/chart" uri="{C3380CC4-5D6E-409C-BE32-E72D297353CC}">
              <c16:uniqueId val="{00000000-5E51-084C-AC6E-4280D17F4832}"/>
            </c:ext>
          </c:extLst>
        </c:ser>
        <c:ser>
          <c:idx val="1"/>
          <c:order val="1"/>
          <c:tx>
            <c:strRef>
              <c:f>Sheet1!$A$43</c:f>
              <c:strCache>
                <c:ptCount val="1"/>
                <c:pt idx="0">
                  <c:v>LSA Members</c:v>
                </c:pt>
              </c:strCache>
            </c:strRef>
          </c:tx>
          <c:spPr>
            <a:solidFill>
              <a:schemeClr val="accent2">
                <a:alpha val="70000"/>
              </a:schemeClr>
            </a:solidFill>
            <a:ln>
              <a:noFill/>
            </a:ln>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Sheet1!$A$43:$AA$43</c:f>
              <c:numCache>
                <c:formatCode>General</c:formatCode>
                <c:ptCount val="27"/>
                <c:pt idx="0">
                  <c:v>0</c:v>
                </c:pt>
                <c:pt idx="6" formatCode="#,##0">
                  <c:v>8</c:v>
                </c:pt>
                <c:pt idx="7" formatCode="#,##0">
                  <c:v>12</c:v>
                </c:pt>
                <c:pt idx="8" formatCode="#,##0">
                  <c:v>24</c:v>
                </c:pt>
                <c:pt idx="9" formatCode="#,##0">
                  <c:v>27</c:v>
                </c:pt>
                <c:pt idx="10" formatCode="#,##0">
                  <c:v>27</c:v>
                </c:pt>
                <c:pt idx="11">
                  <c:v>26</c:v>
                </c:pt>
                <c:pt idx="12">
                  <c:v>28</c:v>
                </c:pt>
                <c:pt idx="13">
                  <c:v>30</c:v>
                </c:pt>
                <c:pt idx="14">
                  <c:v>31</c:v>
                </c:pt>
                <c:pt idx="15">
                  <c:v>82</c:v>
                </c:pt>
                <c:pt idx="16">
                  <c:v>116</c:v>
                </c:pt>
                <c:pt idx="17">
                  <c:v>113</c:v>
                </c:pt>
                <c:pt idx="18">
                  <c:v>131</c:v>
                </c:pt>
                <c:pt idx="19">
                  <c:v>140</c:v>
                </c:pt>
                <c:pt idx="20">
                  <c:v>141</c:v>
                </c:pt>
                <c:pt idx="21">
                  <c:v>132</c:v>
                </c:pt>
                <c:pt idx="22">
                  <c:v>123</c:v>
                </c:pt>
                <c:pt idx="23">
                  <c:v>119</c:v>
                </c:pt>
                <c:pt idx="24">
                  <c:v>264</c:v>
                </c:pt>
                <c:pt idx="25">
                  <c:v>942</c:v>
                </c:pt>
                <c:pt idx="26">
                  <c:v>942</c:v>
                </c:pt>
              </c:numCache>
            </c:numRef>
          </c:val>
          <c:extLst>
            <c:ext xmlns:c16="http://schemas.microsoft.com/office/drawing/2014/chart" uri="{C3380CC4-5D6E-409C-BE32-E72D297353CC}">
              <c16:uniqueId val="{00000001-5E51-084C-AC6E-4280D17F4832}"/>
            </c:ext>
          </c:extLst>
        </c:ser>
        <c:dLbls>
          <c:showLegendKey val="0"/>
          <c:showVal val="0"/>
          <c:showCatName val="0"/>
          <c:showSerName val="0"/>
          <c:showPercent val="0"/>
          <c:showBubbleSize val="0"/>
        </c:dLbls>
        <c:gapWidth val="50"/>
        <c:overlap val="100"/>
        <c:axId val="785580160"/>
        <c:axId val="785582368"/>
      </c:barChart>
      <c:dateAx>
        <c:axId val="785580160"/>
        <c:scaling>
          <c:orientation val="minMax"/>
        </c:scaling>
        <c:delete val="0"/>
        <c:axPos val="b"/>
        <c:numFmt formatCode="yyyy" sourceLinked="0"/>
        <c:majorTickMark val="out"/>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5582368"/>
        <c:crosses val="autoZero"/>
        <c:auto val="1"/>
        <c:lblOffset val="100"/>
        <c:baseTimeUnit val="years"/>
        <c:majorUnit val="1"/>
        <c:minorUnit val="1"/>
      </c:dateAx>
      <c:valAx>
        <c:axId val="785582368"/>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55801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50" b="1" i="0" u="none" strike="noStrike" baseline="0">
                <a:solidFill>
                  <a:srgbClr val="000000"/>
                </a:solidFill>
                <a:latin typeface="Optima"/>
                <a:ea typeface="Optima"/>
                <a:cs typeface="Optima"/>
              </a:defRPr>
            </a:pPr>
            <a:r>
              <a:rPr lang="en-US"/>
              <a:t>NISO REVENUES 1998-2023 (Pre-Audit)</a:t>
            </a:r>
          </a:p>
        </c:rich>
      </c:tx>
      <c:layout>
        <c:manualLayout>
          <c:xMode val="edge"/>
          <c:yMode val="edge"/>
          <c:x val="0.42205348992392899"/>
          <c:y val="2.5335264695686598E-2"/>
        </c:manualLayout>
      </c:layout>
      <c:overlay val="0"/>
      <c:spPr>
        <a:noFill/>
        <a:ln w="25400">
          <a:noFill/>
        </a:ln>
      </c:spPr>
    </c:title>
    <c:autoTitleDeleted val="0"/>
    <c:view3D>
      <c:rotX val="15"/>
      <c:hPercent val="100"/>
      <c:rotY val="20"/>
      <c:depthPercent val="100"/>
      <c:rAngAx val="1"/>
    </c:view3D>
    <c:floor>
      <c:thickness val="0"/>
      <c:spPr>
        <a:solidFill>
          <a:srgbClr val="C0C0C0"/>
        </a:solidFill>
        <a:ln w="3175">
          <a:solidFill>
            <a:srgbClr val="000000"/>
          </a:solidFill>
          <a:prstDash val="solid"/>
        </a:ln>
      </c:spPr>
    </c:floor>
    <c:sideWall>
      <c:thickness val="0"/>
      <c:spPr>
        <a:solidFill>
          <a:srgbClr val="CDCDCD"/>
        </a:solidFill>
        <a:ln w="12700">
          <a:solidFill>
            <a:srgbClr val="808080"/>
          </a:solidFill>
          <a:prstDash val="solid"/>
        </a:ln>
      </c:spPr>
    </c:sideWall>
    <c:backWall>
      <c:thickness val="0"/>
      <c:spPr>
        <a:solidFill>
          <a:srgbClr val="CDCDCD"/>
        </a:solidFill>
        <a:ln w="12700">
          <a:solidFill>
            <a:srgbClr val="808080"/>
          </a:solidFill>
          <a:prstDash val="solid"/>
        </a:ln>
      </c:spPr>
    </c:backWall>
    <c:plotArea>
      <c:layout>
        <c:manualLayout>
          <c:layoutTarget val="inner"/>
          <c:xMode val="edge"/>
          <c:yMode val="edge"/>
          <c:x val="8.8899409835304408E-2"/>
          <c:y val="9.3932453745090003E-2"/>
          <c:w val="0.74390578032419596"/>
          <c:h val="0.84645561892052201"/>
        </c:manualLayout>
      </c:layout>
      <c:bar3DChart>
        <c:barDir val="col"/>
        <c:grouping val="stacked"/>
        <c:varyColors val="0"/>
        <c:ser>
          <c:idx val="1"/>
          <c:order val="0"/>
          <c:tx>
            <c:strRef>
              <c:f>Sheet1!$A$5</c:f>
              <c:strCache>
                <c:ptCount val="1"/>
                <c:pt idx="0">
                  <c:v>Dues</c:v>
                </c:pt>
              </c:strCache>
            </c:strRef>
          </c:tx>
          <c:spPr>
            <a:solidFill>
              <a:srgbClr val="0000D4"/>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Sheet1!$A$5:$AA$5</c:f>
              <c:numCache>
                <c:formatCode>#,##0</c:formatCode>
                <c:ptCount val="27"/>
                <c:pt idx="0" formatCode="General">
                  <c:v>0</c:v>
                </c:pt>
                <c:pt idx="1">
                  <c:v>289877</c:v>
                </c:pt>
                <c:pt idx="2">
                  <c:v>339950</c:v>
                </c:pt>
                <c:pt idx="3">
                  <c:v>356900</c:v>
                </c:pt>
                <c:pt idx="4">
                  <c:v>379540</c:v>
                </c:pt>
                <c:pt idx="5">
                  <c:v>327550</c:v>
                </c:pt>
                <c:pt idx="6">
                  <c:v>347475</c:v>
                </c:pt>
                <c:pt idx="7">
                  <c:v>472229</c:v>
                </c:pt>
                <c:pt idx="8">
                  <c:v>542786</c:v>
                </c:pt>
                <c:pt idx="9">
                  <c:v>537357</c:v>
                </c:pt>
                <c:pt idx="10" formatCode="_(&quot;$&quot;* #,##0_);_(&quot;$&quot;* \(#,##0\);_(&quot;$&quot;* &quot;-&quot;??_);_(@_)">
                  <c:v>543736</c:v>
                </c:pt>
                <c:pt idx="11" formatCode="_(&quot;$&quot;* #,##0_);_(&quot;$&quot;* \(#,##0\);_(&quot;$&quot;* &quot;-&quot;??_);_(@_)">
                  <c:v>562938</c:v>
                </c:pt>
                <c:pt idx="12" formatCode="_(&quot;$&quot;* #,##0_);_(&quot;$&quot;* \(#,##0\);_(&quot;$&quot;* &quot;-&quot;??_);_(@_)">
                  <c:v>599716</c:v>
                </c:pt>
                <c:pt idx="13" formatCode="_(&quot;$&quot;* #,##0_);_(&quot;$&quot;* \(#,##0\);_(&quot;$&quot;* &quot;-&quot;??_);_(@_)">
                  <c:v>597550</c:v>
                </c:pt>
                <c:pt idx="14" formatCode="_(&quot;$&quot;* #,##0_);_(&quot;$&quot;* \(#,##0\);_(&quot;$&quot;* &quot;-&quot;??_);_(@_)">
                  <c:v>636068</c:v>
                </c:pt>
                <c:pt idx="15" formatCode="_(&quot;$&quot;* #,##0_);_(&quot;$&quot;* \(#,##0\);_(&quot;$&quot;* &quot;-&quot;??_);_(@_)">
                  <c:v>595157</c:v>
                </c:pt>
                <c:pt idx="16" formatCode="_(&quot;$&quot;* #,##0_);_(&quot;$&quot;* \(#,##0\);_(&quot;$&quot;* &quot;-&quot;??_);_(@_)">
                  <c:v>609403</c:v>
                </c:pt>
                <c:pt idx="17" formatCode="_(&quot;$&quot;* #,##0_);_(&quot;$&quot;* \(#,##0\);_(&quot;$&quot;* &quot;-&quot;??_);_(@_)">
                  <c:v>630612</c:v>
                </c:pt>
                <c:pt idx="18" formatCode="_(&quot;$&quot;* #,##0_);_(&quot;$&quot;* \(#,##0\);_(&quot;$&quot;* &quot;-&quot;??_);_(@_)">
                  <c:v>668372</c:v>
                </c:pt>
                <c:pt idx="19" formatCode="_(&quot;$&quot;* #,##0_);_(&quot;$&quot;* \(#,##0\);_(&quot;$&quot;* &quot;-&quot;??_);_(@_)">
                  <c:v>703456</c:v>
                </c:pt>
                <c:pt idx="20" formatCode="_(&quot;$&quot;* #,##0_);_(&quot;$&quot;* \(#,##0\);_(&quot;$&quot;* &quot;-&quot;??_);_(@_)">
                  <c:v>760454</c:v>
                </c:pt>
                <c:pt idx="21" formatCode="_(&quot;$&quot;* #,##0_);_(&quot;$&quot;* \(#,##0\);_(&quot;$&quot;* &quot;-&quot;??_);_(@_)">
                  <c:v>773303</c:v>
                </c:pt>
                <c:pt idx="22" formatCode="_(&quot;$&quot;* #,##0_);_(&quot;$&quot;* \(#,##0\);_(&quot;$&quot;* &quot;-&quot;??_);_(@_)">
                  <c:v>861427</c:v>
                </c:pt>
                <c:pt idx="23" formatCode="_(&quot;$&quot;* #,##0_);_(&quot;$&quot;* \(#,##0\);_(&quot;$&quot;* &quot;-&quot;??_);_(@_)">
                  <c:v>961293</c:v>
                </c:pt>
                <c:pt idx="24" formatCode="_(&quot;$&quot;* #,##0_);_(&quot;$&quot;* \(#,##0\);_(&quot;$&quot;* &quot;-&quot;??_);_(@_)">
                  <c:v>845448</c:v>
                </c:pt>
                <c:pt idx="25" formatCode="_(&quot;$&quot;* #,##0_);_(&quot;$&quot;* \(#,##0\);_(&quot;$&quot;* &quot;-&quot;??_);_(@_)">
                  <c:v>941834</c:v>
                </c:pt>
                <c:pt idx="26" formatCode="_(&quot;$&quot;* #,##0_);_(&quot;$&quot;* \(#,##0\);_(&quot;$&quot;* &quot;-&quot;??_);_(@_)">
                  <c:v>975690</c:v>
                </c:pt>
              </c:numCache>
            </c:numRef>
          </c:val>
          <c:extLst>
            <c:ext xmlns:c16="http://schemas.microsoft.com/office/drawing/2014/chart" uri="{C3380CC4-5D6E-409C-BE32-E72D297353CC}">
              <c16:uniqueId val="{00000000-216B-BA4E-BCF7-A563C9A171D3}"/>
            </c:ext>
          </c:extLst>
        </c:ser>
        <c:ser>
          <c:idx val="2"/>
          <c:order val="1"/>
          <c:tx>
            <c:strRef>
              <c:f>Sheet1!$A$6</c:f>
              <c:strCache>
                <c:ptCount val="1"/>
                <c:pt idx="0">
                  <c:v>Grants</c:v>
                </c:pt>
              </c:strCache>
            </c:strRef>
          </c:tx>
          <c:spPr>
            <a:solidFill>
              <a:srgbClr val="FFF58C"/>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Sheet1!$A$6:$AA$6</c:f>
              <c:numCache>
                <c:formatCode>#,##0</c:formatCode>
                <c:ptCount val="27"/>
                <c:pt idx="0" formatCode="General">
                  <c:v>0</c:v>
                </c:pt>
                <c:pt idx="1">
                  <c:v>13779</c:v>
                </c:pt>
                <c:pt idx="2">
                  <c:v>12500</c:v>
                </c:pt>
                <c:pt idx="3">
                  <c:v>12500</c:v>
                </c:pt>
                <c:pt idx="4">
                  <c:v>41500</c:v>
                </c:pt>
                <c:pt idx="5">
                  <c:v>36839</c:v>
                </c:pt>
                <c:pt idx="6">
                  <c:v>0</c:v>
                </c:pt>
                <c:pt idx="7">
                  <c:v>53500</c:v>
                </c:pt>
                <c:pt idx="8">
                  <c:v>0</c:v>
                </c:pt>
                <c:pt idx="9">
                  <c:v>0</c:v>
                </c:pt>
                <c:pt idx="10" formatCode="_(&quot;$&quot;* #,##0_);_(&quot;$&quot;* \(#,##0\);_(&quot;$&quot;* &quot;-&quot;??_);_(@_)">
                  <c:v>210980</c:v>
                </c:pt>
                <c:pt idx="11" formatCode="_(&quot;$&quot;* #,##0_);_(&quot;$&quot;* \(#,##0\);_(&quot;$&quot;* &quot;-&quot;??_);_(@_)">
                  <c:v>8820</c:v>
                </c:pt>
                <c:pt idx="12" formatCode="_(&quot;$&quot;* #,##0_);_(&quot;$&quot;* \(#,##0\);_(&quot;$&quot;* &quot;-&quot;??_);_(@_)">
                  <c:v>0</c:v>
                </c:pt>
                <c:pt idx="13" formatCode="_(&quot;$&quot;* #,##0_);_(&quot;$&quot;* \(#,##0\);_(&quot;$&quot;* &quot;-&quot;??_);_(@_)">
                  <c:v>32546</c:v>
                </c:pt>
                <c:pt idx="14" formatCode="_(&quot;$&quot;* #,##0_);_(&quot;$&quot;* \(#,##0\);_(&quot;$&quot;* &quot;-&quot;??_);_(@_)">
                  <c:v>318365</c:v>
                </c:pt>
                <c:pt idx="15" formatCode="_(&quot;$&quot;* #,##0_);_(&quot;$&quot;* \(#,##0\);_(&quot;$&quot;* &quot;-&quot;??_);_(@_)">
                  <c:v>145356</c:v>
                </c:pt>
                <c:pt idx="16" formatCode="_(&quot;$&quot;* #,##0_);_(&quot;$&quot;* \(#,##0\);_(&quot;$&quot;* &quot;-&quot;??_);_(@_)">
                  <c:v>251533</c:v>
                </c:pt>
                <c:pt idx="17" formatCode="_(&quot;$&quot;* #,##0_);_(&quot;$&quot;* \(#,##0\);_(&quot;$&quot;* &quot;-&quot;??_);_(@_)">
                  <c:v>12238</c:v>
                </c:pt>
                <c:pt idx="18" formatCode="_(&quot;$&quot;* #,##0_);_(&quot;$&quot;* \(#,##0\);_(&quot;$&quot;* &quot;-&quot;??_);_(@_)">
                  <c:v>148500</c:v>
                </c:pt>
                <c:pt idx="19" formatCode="_(&quot;$&quot;* #,##0_);_(&quot;$&quot;* \(#,##0\);_(&quot;$&quot;* &quot;-&quot;??_);_(@_)">
                  <c:v>48943</c:v>
                </c:pt>
                <c:pt idx="20" formatCode="_(&quot;$&quot;* #,##0_);_(&quot;$&quot;* \(#,##0\);_(&quot;$&quot;* &quot;-&quot;??_);_(@_)">
                  <c:v>25000</c:v>
                </c:pt>
                <c:pt idx="21" formatCode="_(&quot;$&quot;* #,##0_);_(&quot;$&quot;* \(#,##0\);_(&quot;$&quot;* &quot;-&quot;??_);_(@_)">
                  <c:v>197372</c:v>
                </c:pt>
                <c:pt idx="22" formatCode="_(&quot;$&quot;* #,##0_);_(&quot;$&quot;* \(#,##0\);_(&quot;$&quot;* &quot;-&quot;??_);_(@_)">
                  <c:v>0</c:v>
                </c:pt>
                <c:pt idx="23" formatCode="_(&quot;$&quot;* #,##0_);_(&quot;$&quot;* \(#,##0\);_(&quot;$&quot;* &quot;-&quot;??_);_(@_)">
                  <c:v>123000</c:v>
                </c:pt>
                <c:pt idx="24" formatCode="_(&quot;$&quot;* #,##0_);_(&quot;$&quot;* \(#,##0\);_(&quot;$&quot;* &quot;-&quot;??_);_(@_)">
                  <c:v>125000</c:v>
                </c:pt>
                <c:pt idx="25" formatCode="_(&quot;$&quot;* #,##0_);_(&quot;$&quot;* \(#,##0\);_(&quot;$&quot;* &quot;-&quot;??_);_(@_)">
                  <c:v>112467</c:v>
                </c:pt>
                <c:pt idx="26" formatCode="_(&quot;$&quot;* #,##0_);_(&quot;$&quot;* \(#,##0\);_(&quot;$&quot;* &quot;-&quot;??_);_(@_)">
                  <c:v>323341</c:v>
                </c:pt>
              </c:numCache>
            </c:numRef>
          </c:val>
          <c:extLst>
            <c:ext xmlns:c16="http://schemas.microsoft.com/office/drawing/2014/chart" uri="{C3380CC4-5D6E-409C-BE32-E72D297353CC}">
              <c16:uniqueId val="{00000001-216B-BA4E-BCF7-A563C9A171D3}"/>
            </c:ext>
          </c:extLst>
        </c:ser>
        <c:ser>
          <c:idx val="3"/>
          <c:order val="2"/>
          <c:tx>
            <c:strRef>
              <c:f>Sheet1!$A$7</c:f>
              <c:strCache>
                <c:ptCount val="1"/>
                <c:pt idx="0">
                  <c:v>Publications Revenue/Subscriptions</c:v>
                </c:pt>
              </c:strCache>
            </c:strRef>
          </c:tx>
          <c:spPr>
            <a:solidFill>
              <a:srgbClr val="4EE257"/>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Sheet1!$A$7:$AA$7</c:f>
              <c:numCache>
                <c:formatCode>#,##0</c:formatCode>
                <c:ptCount val="27"/>
                <c:pt idx="0" formatCode="General">
                  <c:v>0</c:v>
                </c:pt>
                <c:pt idx="1">
                  <c:v>21452</c:v>
                </c:pt>
                <c:pt idx="2">
                  <c:v>14273</c:v>
                </c:pt>
                <c:pt idx="3">
                  <c:v>16348</c:v>
                </c:pt>
                <c:pt idx="4">
                  <c:v>11120</c:v>
                </c:pt>
                <c:pt idx="5">
                  <c:v>12395</c:v>
                </c:pt>
                <c:pt idx="6">
                  <c:v>9010</c:v>
                </c:pt>
                <c:pt idx="7">
                  <c:v>26415</c:v>
                </c:pt>
                <c:pt idx="8">
                  <c:v>20440</c:v>
                </c:pt>
                <c:pt idx="9">
                  <c:v>22342</c:v>
                </c:pt>
                <c:pt idx="10" formatCode="_(&quot;$&quot;* #,##0_);_(&quot;$&quot;* \(#,##0\);_(&quot;$&quot;* &quot;-&quot;??_);_(@_)">
                  <c:v>22391</c:v>
                </c:pt>
                <c:pt idx="11" formatCode="_(&quot;$&quot;* #,##0_);_(&quot;$&quot;* \(#,##0\);_(&quot;$&quot;* &quot;-&quot;??_);_(@_)">
                  <c:v>17402</c:v>
                </c:pt>
                <c:pt idx="12" formatCode="_(&quot;$&quot;* #,##0_);_(&quot;$&quot;* \(#,##0\);_(&quot;$&quot;* &quot;-&quot;??_);_(@_)">
                  <c:v>12735</c:v>
                </c:pt>
                <c:pt idx="13" formatCode="_(&quot;$&quot;* #,##0_);_(&quot;$&quot;* \(#,##0\);_(&quot;$&quot;* &quot;-&quot;??_);_(@_)">
                  <c:v>15200</c:v>
                </c:pt>
                <c:pt idx="14" formatCode="_(&quot;$&quot;* #,##0_);_(&quot;$&quot;* \(#,##0\);_(&quot;$&quot;* &quot;-&quot;??_);_(@_)">
                  <c:v>16725</c:v>
                </c:pt>
                <c:pt idx="15" formatCode="_(&quot;$&quot;* #,##0_);_(&quot;$&quot;* \(#,##0\);_(&quot;$&quot;* &quot;-&quot;??_);_(@_)">
                  <c:v>8269</c:v>
                </c:pt>
                <c:pt idx="16" formatCode="_(&quot;$&quot;* #,##0_);_(&quot;$&quot;* \(#,##0\);_(&quot;$&quot;* &quot;-&quot;??_);_(@_)">
                  <c:v>8938</c:v>
                </c:pt>
                <c:pt idx="17" formatCode="_(&quot;$&quot;* #,##0_);_(&quot;$&quot;* \(#,##0\);_(&quot;$&quot;* &quot;-&quot;??_);_(@_)">
                  <c:v>10170</c:v>
                </c:pt>
                <c:pt idx="18" formatCode="_(&quot;$&quot;* #,##0_);_(&quot;$&quot;* \(#,##0\);_(&quot;$&quot;* &quot;-&quot;??_);_(@_)">
                  <c:v>3596</c:v>
                </c:pt>
                <c:pt idx="19" formatCode="_(&quot;$&quot;* #,##0_);_(&quot;$&quot;* \(#,##0\);_(&quot;$&quot;* &quot;-&quot;??_);_(@_)">
                  <c:v>3200</c:v>
                </c:pt>
                <c:pt idx="20" formatCode="_(&quot;$&quot;* #,##0_);_(&quot;$&quot;* \(#,##0\);_(&quot;$&quot;* &quot;-&quot;??_);_(@_)">
                  <c:v>3090</c:v>
                </c:pt>
                <c:pt idx="21" formatCode="_(&quot;$&quot;* #,##0_);_(&quot;$&quot;* \(#,##0\);_(&quot;$&quot;* &quot;-&quot;??_);_(@_)">
                  <c:v>3322</c:v>
                </c:pt>
                <c:pt idx="22" formatCode="_(&quot;$&quot;* #,##0_);_(&quot;$&quot;* \(#,##0\);_(&quot;$&quot;* &quot;-&quot;??_);_(@_)">
                  <c:v>3082</c:v>
                </c:pt>
                <c:pt idx="23" formatCode="_(&quot;$&quot;* #,##0_);_(&quot;$&quot;* \(#,##0\);_(&quot;$&quot;* &quot;-&quot;??_);_(@_)">
                  <c:v>3641</c:v>
                </c:pt>
                <c:pt idx="24" formatCode="_(&quot;$&quot;* #,##0_);_(&quot;$&quot;* \(#,##0\);_(&quot;$&quot;* &quot;-&quot;??_);_(@_)">
                  <c:v>3248</c:v>
                </c:pt>
                <c:pt idx="25" formatCode="_(&quot;$&quot;* #,##0_);_(&quot;$&quot;* \(#,##0\);_(&quot;$&quot;* &quot;-&quot;??_);_(@_)">
                  <c:v>3757</c:v>
                </c:pt>
                <c:pt idx="26" formatCode="_(&quot;$&quot;* #,##0_);_(&quot;$&quot;* \(#,##0\);_(&quot;$&quot;* &quot;-&quot;??_);_(@_)">
                  <c:v>3001</c:v>
                </c:pt>
              </c:numCache>
            </c:numRef>
          </c:val>
          <c:extLst>
            <c:ext xmlns:c16="http://schemas.microsoft.com/office/drawing/2014/chart" uri="{C3380CC4-5D6E-409C-BE32-E72D297353CC}">
              <c16:uniqueId val="{00000002-216B-BA4E-BCF7-A563C9A171D3}"/>
            </c:ext>
          </c:extLst>
        </c:ser>
        <c:ser>
          <c:idx val="4"/>
          <c:order val="3"/>
          <c:tx>
            <c:strRef>
              <c:f>Sheet1!$A$9</c:f>
              <c:strCache>
                <c:ptCount val="1"/>
                <c:pt idx="0">
                  <c:v>Workshops/other Revenues</c:v>
                </c:pt>
              </c:strCache>
            </c:strRef>
          </c:tx>
          <c:spPr>
            <a:solidFill>
              <a:srgbClr val="6711FF"/>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Sheet1!$A$9:$AA$9</c:f>
              <c:numCache>
                <c:formatCode>#,##0</c:formatCode>
                <c:ptCount val="27"/>
                <c:pt idx="0" formatCode="General">
                  <c:v>0</c:v>
                </c:pt>
                <c:pt idx="1">
                  <c:v>79250</c:v>
                </c:pt>
                <c:pt idx="2">
                  <c:v>78617</c:v>
                </c:pt>
                <c:pt idx="3">
                  <c:v>115688</c:v>
                </c:pt>
                <c:pt idx="4">
                  <c:v>110266</c:v>
                </c:pt>
                <c:pt idx="5">
                  <c:v>57115</c:v>
                </c:pt>
                <c:pt idx="6">
                  <c:v>141198</c:v>
                </c:pt>
                <c:pt idx="7">
                  <c:v>34030</c:v>
                </c:pt>
                <c:pt idx="8">
                  <c:v>121119</c:v>
                </c:pt>
                <c:pt idx="9" formatCode="&quot;$&quot;#,##0">
                  <c:v>122051</c:v>
                </c:pt>
                <c:pt idx="10" formatCode="_(&quot;$&quot;* #,##0_);_(&quot;$&quot;* \(#,##0\);_(&quot;$&quot;* &quot;-&quot;??_);_(@_)">
                  <c:v>129896</c:v>
                </c:pt>
                <c:pt idx="11" formatCode="_(&quot;$&quot;* #,##0_);_(&quot;$&quot;* \(#,##0\);_(&quot;$&quot;* &quot;-&quot;??_);_(@_)">
                  <c:v>124746</c:v>
                </c:pt>
                <c:pt idx="12" formatCode="_(&quot;$&quot;* #,##0_);_(&quot;$&quot;* \(#,##0\);_(&quot;$&quot;* &quot;-&quot;??_);_(@_)">
                  <c:v>145339</c:v>
                </c:pt>
                <c:pt idx="13" formatCode="_(&quot;$&quot;* #,##0_);_(&quot;$&quot;* \(#,##0\);_(&quot;$&quot;* &quot;-&quot;??_);_(@_)">
                  <c:v>115085</c:v>
                </c:pt>
                <c:pt idx="14" formatCode="_(&quot;$&quot;* #,##0_);_(&quot;$&quot;* \(#,##0\);_(&quot;$&quot;* &quot;-&quot;??_);_(@_)">
                  <c:v>135792</c:v>
                </c:pt>
                <c:pt idx="15" formatCode="_(&quot;$&quot;* #,##0_);_(&quot;$&quot;* \(#,##0\);_(&quot;$&quot;* &quot;-&quot;??_);_(@_)">
                  <c:v>152837</c:v>
                </c:pt>
                <c:pt idx="16" formatCode="_(&quot;$&quot;* #,##0_);_(&quot;$&quot;* \(#,##0\);_(&quot;$&quot;* &quot;-&quot;??_);_(@_)">
                  <c:v>142956</c:v>
                </c:pt>
                <c:pt idx="17" formatCode="_(&quot;$&quot;* #,##0_);_(&quot;$&quot;* \(#,##0\);_(&quot;$&quot;* &quot;-&quot;??_);_(@_)">
                  <c:v>157443</c:v>
                </c:pt>
                <c:pt idx="18" formatCode="General">
                  <c:v>185372</c:v>
                </c:pt>
                <c:pt idx="19" formatCode="_(&quot;$&quot;* #,##0_);_(&quot;$&quot;* \(#,##0\);_(&quot;$&quot;* &quot;-&quot;??_);_(@_)">
                  <c:v>96132</c:v>
                </c:pt>
                <c:pt idx="20" formatCode="_(&quot;$&quot;* #,##0_);_(&quot;$&quot;* \(#,##0\);_(&quot;$&quot;* &quot;-&quot;??_);_(@_)">
                  <c:v>141634</c:v>
                </c:pt>
                <c:pt idx="21" formatCode="_(&quot;$&quot;* #,##0_);_(&quot;$&quot;* \(#,##0\);_(&quot;$&quot;* &quot;-&quot;??_);_(@_)">
                  <c:v>121035</c:v>
                </c:pt>
                <c:pt idx="22" formatCode="_(&quot;$&quot;* #,##0_);_(&quot;$&quot;* \(#,##0\);_(&quot;$&quot;* &quot;-&quot;??_);_(@_)">
                  <c:v>112126</c:v>
                </c:pt>
                <c:pt idx="23" formatCode="_(&quot;$&quot;* #,##0_);_(&quot;$&quot;* \(#,##0\);_(&quot;$&quot;* &quot;-&quot;??_);_(@_)">
                  <c:v>235956</c:v>
                </c:pt>
                <c:pt idx="24" formatCode="_(&quot;$&quot;* #,##0_);_(&quot;$&quot;* \(#,##0\);_(&quot;$&quot;* &quot;-&quot;??_);_(@_)">
                  <c:v>197812</c:v>
                </c:pt>
                <c:pt idx="25" formatCode="_(&quot;$&quot;* #,##0_);_(&quot;$&quot;* \(#,##0\);_(&quot;$&quot;* &quot;-&quot;??_);_(@_)">
                  <c:v>241890</c:v>
                </c:pt>
                <c:pt idx="26" formatCode="_(&quot;$&quot;* #,##0_);_(&quot;$&quot;* \(#,##0\);_(&quot;$&quot;* &quot;-&quot;??_);_(@_)">
                  <c:v>170994</c:v>
                </c:pt>
              </c:numCache>
            </c:numRef>
          </c:val>
          <c:extLst>
            <c:ext xmlns:c16="http://schemas.microsoft.com/office/drawing/2014/chart" uri="{C3380CC4-5D6E-409C-BE32-E72D297353CC}">
              <c16:uniqueId val="{00000003-216B-BA4E-BCF7-A563C9A171D3}"/>
            </c:ext>
          </c:extLst>
        </c:ser>
        <c:ser>
          <c:idx val="5"/>
          <c:order val="4"/>
          <c:tx>
            <c:strRef>
              <c:f>Sheet1!$A$10</c:f>
              <c:strCache>
                <c:ptCount val="1"/>
                <c:pt idx="0">
                  <c:v>Investment Income</c:v>
                </c:pt>
              </c:strCache>
            </c:strRef>
          </c:tx>
          <c:spPr>
            <a:solidFill>
              <a:srgbClr val="FEA746"/>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Sheet1!$A$10:$AA$10</c:f>
              <c:numCache>
                <c:formatCode>#,##0</c:formatCode>
                <c:ptCount val="27"/>
                <c:pt idx="0" formatCode="General">
                  <c:v>0</c:v>
                </c:pt>
                <c:pt idx="1">
                  <c:v>24491</c:v>
                </c:pt>
                <c:pt idx="2">
                  <c:v>12339</c:v>
                </c:pt>
                <c:pt idx="3">
                  <c:v>41459</c:v>
                </c:pt>
                <c:pt idx="4">
                  <c:v>29984</c:v>
                </c:pt>
                <c:pt idx="5">
                  <c:v>18930</c:v>
                </c:pt>
                <c:pt idx="6">
                  <c:v>8789</c:v>
                </c:pt>
                <c:pt idx="7">
                  <c:v>15174</c:v>
                </c:pt>
                <c:pt idx="8">
                  <c:v>20217</c:v>
                </c:pt>
                <c:pt idx="9">
                  <c:v>31875</c:v>
                </c:pt>
                <c:pt idx="10" formatCode="_(&quot;$&quot;* #,##0_);_(&quot;$&quot;* \(#,##0\);_(&quot;$&quot;* &quot;-&quot;??_);_(@_)">
                  <c:v>30256</c:v>
                </c:pt>
                <c:pt idx="11" formatCode="_(&quot;$&quot;* #,##0_);_(&quot;$&quot;* \(#,##0\);_(&quot;$&quot;* &quot;-&quot;??_);_(@_)">
                  <c:v>-60732</c:v>
                </c:pt>
                <c:pt idx="12" formatCode="_(&quot;$&quot;* #,##0_);_(&quot;$&quot;* \(#,##0\);_(&quot;$&quot;* &quot;-&quot;??_);_(@_)">
                  <c:v>42329</c:v>
                </c:pt>
                <c:pt idx="13" formatCode="_(&quot;$&quot;* #,##0_);_(&quot;$&quot;* \(#,##0\);_(&quot;$&quot;* &quot;-&quot;??_);_(@_)">
                  <c:v>26093</c:v>
                </c:pt>
                <c:pt idx="14" formatCode="_(&quot;$&quot;* #,##0_);_(&quot;$&quot;* \(#,##0\);_(&quot;$&quot;* &quot;-&quot;??_);_(@_)">
                  <c:v>-1246</c:v>
                </c:pt>
                <c:pt idx="15" formatCode="_(&quot;$&quot;* #,##0_);_(&quot;$&quot;* \(#,##0\);_(&quot;$&quot;* &quot;-&quot;??_);_(@_)">
                  <c:v>36078</c:v>
                </c:pt>
                <c:pt idx="16" formatCode="_(&quot;$&quot;* #,##0_);_(&quot;$&quot;* \(#,##0\);_(&quot;$&quot;* &quot;-&quot;??_);_(@_)">
                  <c:v>49103</c:v>
                </c:pt>
                <c:pt idx="17" formatCode="_(&quot;$&quot;* #,##0_);_(&quot;$&quot;* \(#,##0\);_(&quot;$&quot;* &quot;-&quot;??_);_(@_)">
                  <c:v>17589</c:v>
                </c:pt>
                <c:pt idx="18" formatCode="_(&quot;$&quot;* #,##0_);_(&quot;$&quot;* \(#,##0\);_(&quot;$&quot;* &quot;-&quot;??_);_(@_)">
                  <c:v>-8512</c:v>
                </c:pt>
                <c:pt idx="19" formatCode="_(&quot;$&quot;* #,##0_);_(&quot;$&quot;* \(#,##0\);_(&quot;$&quot;* &quot;-&quot;??_);_(@_)">
                  <c:v>25198</c:v>
                </c:pt>
                <c:pt idx="20" formatCode="_(&quot;$&quot;* #,##0_);_(&quot;$&quot;* \(#,##0\);_(&quot;$&quot;* &quot;-&quot;??_);_(@_)">
                  <c:v>51339</c:v>
                </c:pt>
                <c:pt idx="21" formatCode="_(&quot;$&quot;* #,##0_);_(&quot;$&quot;* \(#,##0\);_(&quot;$&quot;* &quot;-&quot;??_);_(@_)">
                  <c:v>-26358</c:v>
                </c:pt>
                <c:pt idx="22" formatCode="_(&quot;$&quot;* #,##0_);_(&quot;$&quot;* \(#,##0\);_(&quot;$&quot;* &quot;-&quot;??_);_(@_)">
                  <c:v>57076</c:v>
                </c:pt>
                <c:pt idx="23" formatCode="_(&quot;$&quot;* #,##0_);_(&quot;$&quot;* \(#,##0\);_(&quot;$&quot;* &quot;-&quot;??_);_(@_)">
                  <c:v>-6021</c:v>
                </c:pt>
                <c:pt idx="24" formatCode="_(&quot;$&quot;* #,##0_);_(&quot;$&quot;* \(#,##0\);_(&quot;$&quot;* &quot;-&quot;??_);_(@_)">
                  <c:v>-284</c:v>
                </c:pt>
                <c:pt idx="25" formatCode="_(&quot;$&quot;* #,##0_);_(&quot;$&quot;* \(#,##0\);_(&quot;$&quot;* &quot;-&quot;??_);_(@_)">
                  <c:v>3741</c:v>
                </c:pt>
                <c:pt idx="26" formatCode="_(&quot;$&quot;* #,##0_);_(&quot;$&quot;* \(#,##0\);_(&quot;$&quot;* &quot;-&quot;??_);_(@_)">
                  <c:v>12857</c:v>
                </c:pt>
              </c:numCache>
            </c:numRef>
          </c:val>
          <c:extLst>
            <c:ext xmlns:c16="http://schemas.microsoft.com/office/drawing/2014/chart" uri="{C3380CC4-5D6E-409C-BE32-E72D297353CC}">
              <c16:uniqueId val="{00000004-216B-BA4E-BCF7-A563C9A171D3}"/>
            </c:ext>
          </c:extLst>
        </c:ser>
        <c:ser>
          <c:idx val="0"/>
          <c:order val="5"/>
          <c:tx>
            <c:strRef>
              <c:f>Sheet1!$A$8</c:f>
              <c:strCache>
                <c:ptCount val="1"/>
                <c:pt idx="0">
                  <c:v>Sublease/Other Income</c:v>
                </c:pt>
              </c:strCache>
            </c:strRef>
          </c:tx>
          <c:spPr>
            <a:solidFill>
              <a:srgbClr val="4572A7"/>
            </a:solidFill>
            <a:ln w="25400">
              <a:noFill/>
            </a:ln>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Sheet1!$A$8:$AA$8</c:f>
              <c:numCache>
                <c:formatCode>#,##0</c:formatCode>
                <c:ptCount val="27"/>
                <c:pt idx="0" formatCode="General">
                  <c:v>0</c:v>
                </c:pt>
                <c:pt idx="1">
                  <c:v>0</c:v>
                </c:pt>
                <c:pt idx="2">
                  <c:v>0</c:v>
                </c:pt>
                <c:pt idx="3">
                  <c:v>0</c:v>
                </c:pt>
                <c:pt idx="4">
                  <c:v>0</c:v>
                </c:pt>
                <c:pt idx="5">
                  <c:v>0</c:v>
                </c:pt>
                <c:pt idx="6">
                  <c:v>0</c:v>
                </c:pt>
                <c:pt idx="7">
                  <c:v>0</c:v>
                </c:pt>
                <c:pt idx="8">
                  <c:v>0</c:v>
                </c:pt>
                <c:pt idx="9">
                  <c:v>0</c:v>
                </c:pt>
                <c:pt idx="10">
                  <c:v>0</c:v>
                </c:pt>
                <c:pt idx="11" formatCode="_(&quot;$&quot;* #,##0_);_(&quot;$&quot;* \(#,##0\);_(&quot;$&quot;* &quot;-&quot;??_);_(@_)">
                  <c:v>33550</c:v>
                </c:pt>
                <c:pt idx="12" formatCode="_(&quot;$&quot;* #,##0_);_(&quot;$&quot;* \(#,##0\);_(&quot;$&quot;* &quot;-&quot;??_);_(@_)">
                  <c:v>0</c:v>
                </c:pt>
                <c:pt idx="13" formatCode="_(&quot;$&quot;* #,##0_);_(&quot;$&quot;* \(#,##0\);_(&quot;$&quot;* &quot;-&quot;??_);_(@_)">
                  <c:v>0</c:v>
                </c:pt>
                <c:pt idx="14" formatCode="_(&quot;$&quot;* #,##0_);_(&quot;$&quot;* \(#,##0\);_(&quot;$&quot;* &quot;-&quot;??_);_(@_)">
                  <c:v>0</c:v>
                </c:pt>
                <c:pt idx="15" formatCode="_(&quot;$&quot;* #,##0_);_(&quot;$&quot;* \(#,##0\);_(&quot;$&quot;* &quot;-&quot;??_);_(@_)">
                  <c:v>0</c:v>
                </c:pt>
                <c:pt idx="16" formatCode="_(&quot;$&quot;* #,##0_);_(&quot;$&quot;* \(#,##0\);_(&quot;$&quot;* &quot;-&quot;??_);_(@_)">
                  <c:v>0</c:v>
                </c:pt>
                <c:pt idx="17" formatCode="_(&quot;$&quot;* #,##0_);_(&quot;$&quot;* \(#,##0\);_(&quot;$&quot;* &quot;-&quot;??_);_(@_)">
                  <c:v>0</c:v>
                </c:pt>
                <c:pt idx="19" formatCode="_(&quot;$&quot;* #,##0_);_(&quot;$&quot;* \(#,##0\);_(&quot;$&quot;* &quot;-&quot;??_);_(@_)">
                  <c:v>0</c:v>
                </c:pt>
                <c:pt idx="21" formatCode="_(&quot;$&quot;* #,##0_);_(&quot;$&quot;* \(#,##0\);_(&quot;$&quot;* &quot;-&quot;??_);_(@_)">
                  <c:v>0</c:v>
                </c:pt>
                <c:pt idx="22" formatCode="_(&quot;$&quot;* #,##0_);_(&quot;$&quot;* \(#,##0\);_(&quot;$&quot;* &quot;-&quot;??_);_(@_)">
                  <c:v>0</c:v>
                </c:pt>
                <c:pt idx="23" formatCode="_(&quot;$&quot;* #,##0_);_(&quot;$&quot;* \(#,##0\);_(&quot;$&quot;* &quot;-&quot;??_);_(@_)">
                  <c:v>4287</c:v>
                </c:pt>
                <c:pt idx="24" formatCode="_(&quot;$&quot;* #,##0_);_(&quot;$&quot;* \(#,##0\);_(&quot;$&quot;* &quot;-&quot;??_);_(@_)">
                  <c:v>1557</c:v>
                </c:pt>
                <c:pt idx="25" formatCode="_(&quot;$&quot;* #,##0_);_(&quot;$&quot;* \(#,##0\);_(&quot;$&quot;* &quot;-&quot;??_);_(@_)">
                  <c:v>1148</c:v>
                </c:pt>
                <c:pt idx="26" formatCode="_(&quot;$&quot;* #,##0_);_(&quot;$&quot;* \(#,##0\);_(&quot;$&quot;* &quot;-&quot;??_);_(@_)">
                  <c:v>7580</c:v>
                </c:pt>
              </c:numCache>
            </c:numRef>
          </c:val>
          <c:extLst>
            <c:ext xmlns:c16="http://schemas.microsoft.com/office/drawing/2014/chart" uri="{C3380CC4-5D6E-409C-BE32-E72D297353CC}">
              <c16:uniqueId val="{00000005-216B-BA4E-BCF7-A563C9A171D3}"/>
            </c:ext>
          </c:extLst>
        </c:ser>
        <c:dLbls>
          <c:showLegendKey val="0"/>
          <c:showVal val="0"/>
          <c:showCatName val="0"/>
          <c:showSerName val="0"/>
          <c:showPercent val="0"/>
          <c:showBubbleSize val="0"/>
        </c:dLbls>
        <c:gapWidth val="150"/>
        <c:shape val="box"/>
        <c:axId val="785569824"/>
        <c:axId val="785572032"/>
        <c:axId val="0"/>
      </c:bar3DChart>
      <c:dateAx>
        <c:axId val="785569824"/>
        <c:scaling>
          <c:orientation val="minMax"/>
        </c:scaling>
        <c:delete val="0"/>
        <c:axPos val="b"/>
        <c:numFmt formatCode="yyyy" sourceLinked="0"/>
        <c:majorTickMark val="out"/>
        <c:minorTickMark val="none"/>
        <c:tickLblPos val="low"/>
        <c:spPr>
          <a:ln w="3175">
            <a:solidFill>
              <a:srgbClr val="000000"/>
            </a:solidFill>
            <a:prstDash val="solid"/>
          </a:ln>
        </c:spPr>
        <c:txPr>
          <a:bodyPr rot="0" vert="horz"/>
          <a:lstStyle/>
          <a:p>
            <a:pPr>
              <a:defRPr sz="1200" b="0" i="0" u="none" strike="noStrike" baseline="0">
                <a:solidFill>
                  <a:srgbClr val="000000"/>
                </a:solidFill>
                <a:latin typeface="Optima"/>
                <a:ea typeface="Optima"/>
                <a:cs typeface="Optima"/>
              </a:defRPr>
            </a:pPr>
            <a:endParaRPr lang="en-US"/>
          </a:p>
        </c:txPr>
        <c:crossAx val="785572032"/>
        <c:crosses val="autoZero"/>
        <c:auto val="1"/>
        <c:lblOffset val="100"/>
        <c:baseTimeUnit val="years"/>
        <c:majorUnit val="2"/>
        <c:minorUnit val="1"/>
      </c:dateAx>
      <c:valAx>
        <c:axId val="785572032"/>
        <c:scaling>
          <c:orientation val="minMax"/>
        </c:scaling>
        <c:delete val="0"/>
        <c:axPos val="l"/>
        <c:majorGridlines>
          <c:spPr>
            <a:ln w="3175">
              <a:solidFill>
                <a:srgbClr val="000000"/>
              </a:solidFill>
              <a:prstDash val="solid"/>
            </a:ln>
          </c:spPr>
        </c:majorGridlines>
        <c:numFmt formatCode="_(\$* #,##0_);_(\$* \(#,##0\);_(\$* &quot;-&quot;_);_(@_)"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Optima"/>
                <a:ea typeface="Optima"/>
                <a:cs typeface="Optima"/>
              </a:defRPr>
            </a:pPr>
            <a:endParaRPr lang="en-US"/>
          </a:p>
        </c:txPr>
        <c:crossAx val="785569824"/>
        <c:crosses val="autoZero"/>
        <c:crossBetween val="between"/>
      </c:valAx>
      <c:spPr>
        <a:noFill/>
        <a:ln w="25400">
          <a:noFill/>
        </a:ln>
      </c:spPr>
    </c:plotArea>
    <c:legend>
      <c:legendPos val="r"/>
      <c:layout>
        <c:manualLayout>
          <c:xMode val="edge"/>
          <c:yMode val="edge"/>
          <c:x val="0.77052107300146799"/>
          <c:y val="0.28511451988312803"/>
          <c:w val="0.20405525156813001"/>
          <c:h val="0.62412454168419784"/>
        </c:manualLayout>
      </c:layout>
      <c:overlay val="0"/>
      <c:spPr>
        <a:solidFill>
          <a:srgbClr val="FFFFFF"/>
        </a:solidFill>
        <a:ln w="25400">
          <a:noFill/>
        </a:ln>
      </c:spPr>
      <c:txPr>
        <a:bodyPr/>
        <a:lstStyle/>
        <a:p>
          <a:pPr>
            <a:defRPr sz="1400" b="0" i="0" u="none" strike="noStrike" baseline="0">
              <a:solidFill>
                <a:srgbClr val="000000"/>
              </a:solidFill>
              <a:latin typeface="Optima"/>
              <a:ea typeface="Optima"/>
              <a:cs typeface="Optima"/>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Optima"/>
          <a:ea typeface="Optima"/>
          <a:cs typeface="Optima"/>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50" b="1" i="0" u="none" strike="noStrike" baseline="0">
                <a:solidFill>
                  <a:srgbClr val="000000"/>
                </a:solidFill>
                <a:latin typeface="Optima"/>
                <a:ea typeface="Optima"/>
                <a:cs typeface="Optima"/>
              </a:defRPr>
            </a:pPr>
            <a:r>
              <a:rPr lang="en-US"/>
              <a:t>NISO EXPENSES 1998-2023</a:t>
            </a:r>
            <a:r>
              <a:rPr lang="en-US" baseline="0"/>
              <a:t> (pre-audit)</a:t>
            </a:r>
            <a:endParaRPr lang="en-US"/>
          </a:p>
        </c:rich>
      </c:tx>
      <c:layout>
        <c:manualLayout>
          <c:xMode val="edge"/>
          <c:yMode val="edge"/>
          <c:x val="0.42205352885935099"/>
          <c:y val="2.53353113469512E-2"/>
        </c:manualLayout>
      </c:layout>
      <c:overlay val="0"/>
      <c:spPr>
        <a:noFill/>
        <a:ln w="25400">
          <a:noFill/>
        </a:ln>
      </c:spPr>
    </c:title>
    <c:autoTitleDeleted val="0"/>
    <c:view3D>
      <c:rotX val="15"/>
      <c:hPercent val="100"/>
      <c:rotY val="20"/>
      <c:depthPercent val="100"/>
      <c:rAngAx val="1"/>
    </c:view3D>
    <c:floor>
      <c:thickness val="0"/>
      <c:spPr>
        <a:solidFill>
          <a:srgbClr val="C0C0C0"/>
        </a:solidFill>
        <a:ln w="3175">
          <a:solidFill>
            <a:srgbClr val="000000"/>
          </a:solidFill>
          <a:prstDash val="solid"/>
        </a:ln>
      </c:spPr>
    </c:floor>
    <c:sideWall>
      <c:thickness val="0"/>
      <c:spPr>
        <a:solidFill>
          <a:srgbClr val="CDCDCD"/>
        </a:solidFill>
        <a:ln w="12700">
          <a:solidFill>
            <a:srgbClr val="808080"/>
          </a:solidFill>
          <a:prstDash val="solid"/>
        </a:ln>
      </c:spPr>
    </c:sideWall>
    <c:backWall>
      <c:thickness val="0"/>
      <c:spPr>
        <a:solidFill>
          <a:srgbClr val="CDCDCD"/>
        </a:solidFill>
        <a:ln w="12700">
          <a:solidFill>
            <a:srgbClr val="808080"/>
          </a:solidFill>
          <a:prstDash val="solid"/>
        </a:ln>
      </c:spPr>
    </c:backWall>
    <c:plotArea>
      <c:layout>
        <c:manualLayout>
          <c:layoutTarget val="inner"/>
          <c:xMode val="edge"/>
          <c:yMode val="edge"/>
          <c:x val="9.5676395173281401E-2"/>
          <c:y val="1.7891659375911341E-2"/>
          <c:w val="0.85629446255974095"/>
          <c:h val="0.83087269311116296"/>
        </c:manualLayout>
      </c:layout>
      <c:bar3DChart>
        <c:barDir val="col"/>
        <c:grouping val="stacked"/>
        <c:varyColors val="0"/>
        <c:ser>
          <c:idx val="1"/>
          <c:order val="0"/>
          <c:tx>
            <c:strRef>
              <c:f>Sheet1!$A$17</c:f>
              <c:strCache>
                <c:ptCount val="1"/>
                <c:pt idx="0">
                  <c:v>Publications</c:v>
                </c:pt>
              </c:strCache>
            </c:strRef>
          </c:tx>
          <c:spPr>
            <a:solidFill>
              <a:srgbClr val="0000D4"/>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Sheet1!$A$17:$AA$17</c:f>
              <c:numCache>
                <c:formatCode>#,##0</c:formatCode>
                <c:ptCount val="27"/>
                <c:pt idx="0" formatCode="General">
                  <c:v>0</c:v>
                </c:pt>
                <c:pt idx="1">
                  <c:v>67350</c:v>
                </c:pt>
                <c:pt idx="2">
                  <c:v>81014</c:v>
                </c:pt>
                <c:pt idx="3">
                  <c:v>74952</c:v>
                </c:pt>
                <c:pt idx="4">
                  <c:v>66172</c:v>
                </c:pt>
                <c:pt idx="5">
                  <c:v>56481</c:v>
                </c:pt>
                <c:pt idx="6">
                  <c:v>52783</c:v>
                </c:pt>
                <c:pt idx="7">
                  <c:v>64322</c:v>
                </c:pt>
                <c:pt idx="8">
                  <c:v>65338</c:v>
                </c:pt>
                <c:pt idx="9">
                  <c:v>54838</c:v>
                </c:pt>
                <c:pt idx="10" formatCode="_(&quot;$&quot;* #,##0_);_(&quot;$&quot;* \(#,##0\);_(&quot;$&quot;* &quot;-&quot;??_);_(@_)">
                  <c:v>78548</c:v>
                </c:pt>
                <c:pt idx="11" formatCode="_(&quot;$&quot;* #,##0_);_(&quot;$&quot;* \(#,##0\);_(&quot;$&quot;* &quot;-&quot;??_);_(@_)">
                  <c:v>154827</c:v>
                </c:pt>
                <c:pt idx="12" formatCode="_(&quot;$&quot;* #,##0_);_(&quot;$&quot;* \(#,##0\);_(&quot;$&quot;* &quot;-&quot;??_);_(@_)">
                  <c:v>151010</c:v>
                </c:pt>
                <c:pt idx="13" formatCode="_(&quot;$&quot;* #,##0_);_(&quot;$&quot;* \(#,##0\);_(&quot;$&quot;* &quot;-&quot;??_);_(@_)">
                  <c:v>124462</c:v>
                </c:pt>
                <c:pt idx="14" formatCode="_(&quot;$&quot;* #,##0_);_(&quot;$&quot;* \(#,##0\);_(&quot;$&quot;* &quot;-&quot;??_);_(@_)">
                  <c:v>96850</c:v>
                </c:pt>
                <c:pt idx="15" formatCode="_(&quot;$&quot;* #,##0_);_(&quot;$&quot;* \(#,##0\);_(&quot;$&quot;* &quot;-&quot;??_);_(@_)">
                  <c:v>101942</c:v>
                </c:pt>
                <c:pt idx="16" formatCode="_(&quot;$&quot;* #,##0_);_(&quot;$&quot;* \(#,##0\);_(&quot;$&quot;* &quot;-&quot;??_);_(@_)">
                  <c:v>107183</c:v>
                </c:pt>
                <c:pt idx="17" formatCode="_(&quot;$&quot;* #,##0_);_(&quot;$&quot;* \(#,##0\);_(&quot;$&quot;* &quot;-&quot;??_);_(@_)">
                  <c:v>85839</c:v>
                </c:pt>
                <c:pt idx="18" formatCode="_(&quot;$&quot;* #,##0_);_(&quot;$&quot;* \(#,##0\);_(&quot;$&quot;* &quot;-&quot;??_);_(@_)">
                  <c:v>64926</c:v>
                </c:pt>
                <c:pt idx="19" formatCode="_(&quot;$&quot;* #,##0_);_(&quot;$&quot;* \(#,##0\);_(&quot;$&quot;* &quot;-&quot;??_);_(@_)">
                  <c:v>72048</c:v>
                </c:pt>
                <c:pt idx="20" formatCode="_(&quot;$&quot;* #,##0_);_(&quot;$&quot;* \(#,##0\);_(&quot;$&quot;* &quot;-&quot;??_);_(@_)">
                  <c:v>74162</c:v>
                </c:pt>
                <c:pt idx="21" formatCode="_(&quot;$&quot;* #,##0_);_(&quot;$&quot;* \(#,##0\);_(&quot;$&quot;* &quot;-&quot;??_);_(@_)">
                  <c:v>87401</c:v>
                </c:pt>
                <c:pt idx="22" formatCode="_(&quot;$&quot;* #,##0_);_(&quot;$&quot;* \(#,##0\);_(&quot;$&quot;* &quot;-&quot;??_);_(@_)">
                  <c:v>109219</c:v>
                </c:pt>
                <c:pt idx="23" formatCode="_(&quot;$&quot;* #,##0_);_(&quot;$&quot;* \(#,##0\);_(&quot;$&quot;* &quot;-&quot;??_);_(@_)">
                  <c:v>133730</c:v>
                </c:pt>
                <c:pt idx="24" formatCode="_(&quot;$&quot;* #,##0_);_(&quot;$&quot;* \(#,##0\);_(&quot;$&quot;* &quot;-&quot;??_);_(@_)">
                  <c:v>130367</c:v>
                </c:pt>
                <c:pt idx="25" formatCode="_(&quot;$&quot;* #,##0_);_(&quot;$&quot;* \(#,##0\);_(&quot;$&quot;* &quot;-&quot;??_);_(@_)">
                  <c:v>145299</c:v>
                </c:pt>
              </c:numCache>
            </c:numRef>
          </c:val>
          <c:extLst>
            <c:ext xmlns:c16="http://schemas.microsoft.com/office/drawing/2014/chart" uri="{C3380CC4-5D6E-409C-BE32-E72D297353CC}">
              <c16:uniqueId val="{00000000-3254-F145-9E89-CF09CF4441FA}"/>
            </c:ext>
          </c:extLst>
        </c:ser>
        <c:ser>
          <c:idx val="2"/>
          <c:order val="1"/>
          <c:tx>
            <c:strRef>
              <c:f>Sheet1!$A$18</c:f>
              <c:strCache>
                <c:ptCount val="1"/>
                <c:pt idx="0">
                  <c:v>Standards Development</c:v>
                </c:pt>
              </c:strCache>
            </c:strRef>
          </c:tx>
          <c:spPr>
            <a:solidFill>
              <a:srgbClr val="FFF58C"/>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Sheet1!$A$18:$AA$18</c:f>
              <c:numCache>
                <c:formatCode>#,##0</c:formatCode>
                <c:ptCount val="27"/>
                <c:pt idx="0" formatCode="General">
                  <c:v>0</c:v>
                </c:pt>
                <c:pt idx="1">
                  <c:v>91414</c:v>
                </c:pt>
                <c:pt idx="2">
                  <c:v>81376</c:v>
                </c:pt>
                <c:pt idx="3">
                  <c:v>235387</c:v>
                </c:pt>
                <c:pt idx="4">
                  <c:v>276391</c:v>
                </c:pt>
                <c:pt idx="5">
                  <c:v>226296</c:v>
                </c:pt>
                <c:pt idx="6">
                  <c:v>194840</c:v>
                </c:pt>
                <c:pt idx="7">
                  <c:v>166963</c:v>
                </c:pt>
                <c:pt idx="8">
                  <c:v>203263</c:v>
                </c:pt>
                <c:pt idx="9">
                  <c:v>151112</c:v>
                </c:pt>
                <c:pt idx="10" formatCode="_(&quot;$&quot;* #,##0_);_(&quot;$&quot;* \(#,##0\);_(&quot;$&quot;* &quot;-&quot;??_);_(@_)">
                  <c:v>171018</c:v>
                </c:pt>
                <c:pt idx="11" formatCode="_(&quot;$&quot;* #,##0_);_(&quot;$&quot;* \(#,##0\);_(&quot;$&quot;* &quot;-&quot;??_);_(@_)">
                  <c:v>147818</c:v>
                </c:pt>
                <c:pt idx="12" formatCode="_(&quot;$&quot;* #,##0_);_(&quot;$&quot;* \(#,##0\);_(&quot;$&quot;* &quot;-&quot;??_);_(@_)">
                  <c:v>174525</c:v>
                </c:pt>
                <c:pt idx="13" formatCode="_(&quot;$&quot;* #,##0_);_(&quot;$&quot;* \(#,##0\);_(&quot;$&quot;* &quot;-&quot;??_);_(@_)">
                  <c:v>145101</c:v>
                </c:pt>
                <c:pt idx="14" formatCode="_(&quot;$&quot;* #,##0_);_(&quot;$&quot;* \(#,##0\);_(&quot;$&quot;* &quot;-&quot;??_);_(@_)">
                  <c:v>111040</c:v>
                </c:pt>
                <c:pt idx="15" formatCode="_(&quot;$&quot;* #,##0_);_(&quot;$&quot;* \(#,##0\);_(&quot;$&quot;* &quot;-&quot;??_);_(@_)">
                  <c:v>139210</c:v>
                </c:pt>
                <c:pt idx="16" formatCode="_(&quot;$&quot;* #,##0_);_(&quot;$&quot;* \(#,##0\);_(&quot;$&quot;* &quot;-&quot;??_);_(@_)">
                  <c:v>138101</c:v>
                </c:pt>
                <c:pt idx="17" formatCode="_(&quot;$&quot;* #,##0_);_(&quot;$&quot;* \(#,##0\);_(&quot;$&quot;* &quot;-&quot;??_);_(@_)">
                  <c:v>134077</c:v>
                </c:pt>
                <c:pt idx="18" formatCode="_(&quot;$&quot;* #,##0_);_(&quot;$&quot;* \(#,##0\);_(&quot;$&quot;* &quot;-&quot;??_);_(@_)">
                  <c:v>136601</c:v>
                </c:pt>
                <c:pt idx="19" formatCode="_(&quot;$&quot;* #,##0_);_(&quot;$&quot;* \(#,##0\);_(&quot;$&quot;* &quot;-&quot;??_);_(@_)">
                  <c:v>170854</c:v>
                </c:pt>
                <c:pt idx="20" formatCode="_(&quot;$&quot;* #,##0_);_(&quot;$&quot;* \(#,##0\);_(&quot;$&quot;* &quot;-&quot;??_);_(@_)">
                  <c:v>173972</c:v>
                </c:pt>
                <c:pt idx="21" formatCode="_(&quot;$&quot;* #,##0_);_(&quot;$&quot;* \(#,##0\);_(&quot;$&quot;* &quot;-&quot;??_);_(@_)">
                  <c:v>160027</c:v>
                </c:pt>
                <c:pt idx="22" formatCode="_(&quot;$&quot;* #,##0_);_(&quot;$&quot;* \(#,##0\);_(&quot;$&quot;* &quot;-&quot;??_);_(@_)">
                  <c:v>148997</c:v>
                </c:pt>
                <c:pt idx="23" formatCode="_(&quot;$&quot;* #,##0_);_(&quot;$&quot;* \(#,##0\);_(&quot;$&quot;* &quot;-&quot;??_);_(@_)">
                  <c:v>106400</c:v>
                </c:pt>
                <c:pt idx="24" formatCode="_(&quot;$&quot;* #,##0_);_(&quot;$&quot;* \(#,##0\);_(&quot;$&quot;* &quot;-&quot;??_);_(@_)">
                  <c:v>102740</c:v>
                </c:pt>
                <c:pt idx="25" formatCode="_(&quot;$&quot;* #,##0_);_(&quot;$&quot;* \(#,##0\);_(&quot;$&quot;* &quot;-&quot;??_);_(@_)">
                  <c:v>184466</c:v>
                </c:pt>
              </c:numCache>
            </c:numRef>
          </c:val>
          <c:extLst>
            <c:ext xmlns:c16="http://schemas.microsoft.com/office/drawing/2014/chart" uri="{C3380CC4-5D6E-409C-BE32-E72D297353CC}">
              <c16:uniqueId val="{00000001-3254-F145-9E89-CF09CF4441FA}"/>
            </c:ext>
          </c:extLst>
        </c:ser>
        <c:ser>
          <c:idx val="3"/>
          <c:order val="2"/>
          <c:tx>
            <c:strRef>
              <c:f>Sheet1!$A$19</c:f>
              <c:strCache>
                <c:ptCount val="1"/>
                <c:pt idx="0">
                  <c:v>International</c:v>
                </c:pt>
              </c:strCache>
            </c:strRef>
          </c:tx>
          <c:spPr>
            <a:solidFill>
              <a:srgbClr val="4EE257"/>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Sheet1!$A$19:$AA$19</c:f>
              <c:numCache>
                <c:formatCode>#,##0</c:formatCode>
                <c:ptCount val="27"/>
                <c:pt idx="0" formatCode="General">
                  <c:v>0</c:v>
                </c:pt>
                <c:pt idx="1">
                  <c:v>0</c:v>
                </c:pt>
                <c:pt idx="2">
                  <c:v>0</c:v>
                </c:pt>
                <c:pt idx="3">
                  <c:v>0</c:v>
                </c:pt>
                <c:pt idx="4">
                  <c:v>0</c:v>
                </c:pt>
                <c:pt idx="5">
                  <c:v>0</c:v>
                </c:pt>
                <c:pt idx="6">
                  <c:v>0</c:v>
                </c:pt>
                <c:pt idx="7">
                  <c:v>0</c:v>
                </c:pt>
                <c:pt idx="8">
                  <c:v>0</c:v>
                </c:pt>
                <c:pt idx="9">
                  <c:v>0</c:v>
                </c:pt>
                <c:pt idx="10" formatCode="_(&quot;$&quot;* #,##0_);_(&quot;$&quot;* \(#,##0\);_(&quot;$&quot;* &quot;-&quot;??_);_(@_)">
                  <c:v>36446</c:v>
                </c:pt>
                <c:pt idx="11" formatCode="_(&quot;$&quot;* #,##0_);_(&quot;$&quot;* \(#,##0\);_(&quot;$&quot;* &quot;-&quot;??_);_(@_)">
                  <c:v>56092</c:v>
                </c:pt>
                <c:pt idx="12" formatCode="_(&quot;$&quot;* #,##0_);_(&quot;$&quot;* \(#,##0\);_(&quot;$&quot;* &quot;-&quot;??_);_(@_)">
                  <c:v>72493</c:v>
                </c:pt>
                <c:pt idx="13" formatCode="_(&quot;$&quot;* #,##0_);_(&quot;$&quot;* \(#,##0\);_(&quot;$&quot;* &quot;-&quot;??_);_(@_)">
                  <c:v>59901</c:v>
                </c:pt>
                <c:pt idx="14" formatCode="_(&quot;$&quot;* #,##0_);_(&quot;$&quot;* \(#,##0\);_(&quot;$&quot;* &quot;-&quot;??_);_(@_)">
                  <c:v>47367</c:v>
                </c:pt>
                <c:pt idx="15" formatCode="_(&quot;$&quot;* #,##0_);_(&quot;$&quot;* \(#,##0\);_(&quot;$&quot;* &quot;-&quot;??_);_(@_)">
                  <c:v>51378</c:v>
                </c:pt>
                <c:pt idx="16" formatCode="_(&quot;$&quot;* #,##0_);_(&quot;$&quot;* \(#,##0\);_(&quot;$&quot;* &quot;-&quot;??_);_(@_)">
                  <c:v>111960</c:v>
                </c:pt>
                <c:pt idx="17" formatCode="_(&quot;$&quot;* #,##0_);_(&quot;$&quot;* \(#,##0\);_(&quot;$&quot;* &quot;-&quot;??_);_(@_)">
                  <c:v>194726</c:v>
                </c:pt>
                <c:pt idx="18" formatCode="_(&quot;$&quot;* #,##0_);_(&quot;$&quot;* \(#,##0\);_(&quot;$&quot;* &quot;-&quot;??_);_(@_)">
                  <c:v>103279</c:v>
                </c:pt>
                <c:pt idx="19" formatCode="_(&quot;$&quot;* #,##0_);_(&quot;$&quot;* \(#,##0\);_(&quot;$&quot;* &quot;-&quot;??_);_(@_)">
                  <c:v>115508</c:v>
                </c:pt>
                <c:pt idx="20" formatCode="_(&quot;$&quot;* #,##0_);_(&quot;$&quot;* \(#,##0\);_(&quot;$&quot;* &quot;-&quot;??_);_(@_)">
                  <c:v>121828</c:v>
                </c:pt>
                <c:pt idx="21" formatCode="_(&quot;$&quot;* #,##0_);_(&quot;$&quot;* \(#,##0\);_(&quot;$&quot;* &quot;-&quot;??_);_(@_)">
                  <c:v>94073</c:v>
                </c:pt>
                <c:pt idx="22" formatCode="_(&quot;$&quot;* #,##0_);_(&quot;$&quot;* \(#,##0\);_(&quot;$&quot;* &quot;-&quot;??_);_(@_)">
                  <c:v>74460</c:v>
                </c:pt>
                <c:pt idx="23" formatCode="_(&quot;$&quot;* #,##0_);_(&quot;$&quot;* \(#,##0\);_(&quot;$&quot;* &quot;-&quot;??_);_(@_)">
                  <c:v>63826</c:v>
                </c:pt>
                <c:pt idx="24" formatCode="_(&quot;$&quot;* #,##0_);_(&quot;$&quot;* \(#,##0\);_(&quot;$&quot;* &quot;-&quot;??_);_(@_)">
                  <c:v>92672</c:v>
                </c:pt>
                <c:pt idx="25" formatCode="_(&quot;$&quot;* #,##0_);_(&quot;$&quot;* \(#,##0\);_(&quot;$&quot;* &quot;-&quot;??_);_(@_)">
                  <c:v>101732</c:v>
                </c:pt>
              </c:numCache>
            </c:numRef>
          </c:val>
          <c:extLst>
            <c:ext xmlns:c16="http://schemas.microsoft.com/office/drawing/2014/chart" uri="{C3380CC4-5D6E-409C-BE32-E72D297353CC}">
              <c16:uniqueId val="{00000002-3254-F145-9E89-CF09CF4441FA}"/>
            </c:ext>
          </c:extLst>
        </c:ser>
        <c:ser>
          <c:idx val="4"/>
          <c:order val="3"/>
          <c:tx>
            <c:strRef>
              <c:f>Sheet1!$A$20</c:f>
              <c:strCache>
                <c:ptCount val="1"/>
                <c:pt idx="0">
                  <c:v>Education Services</c:v>
                </c:pt>
              </c:strCache>
            </c:strRef>
          </c:tx>
          <c:spPr>
            <a:solidFill>
              <a:srgbClr val="6711FF"/>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Sheet1!$A$20:$AA$20</c:f>
              <c:numCache>
                <c:formatCode>#,##0</c:formatCode>
                <c:ptCount val="27"/>
                <c:pt idx="0" formatCode="General">
                  <c:v>0</c:v>
                </c:pt>
                <c:pt idx="1">
                  <c:v>0</c:v>
                </c:pt>
                <c:pt idx="2">
                  <c:v>0</c:v>
                </c:pt>
                <c:pt idx="3">
                  <c:v>0</c:v>
                </c:pt>
                <c:pt idx="4">
                  <c:v>0</c:v>
                </c:pt>
                <c:pt idx="5">
                  <c:v>0</c:v>
                </c:pt>
                <c:pt idx="6">
                  <c:v>0</c:v>
                </c:pt>
                <c:pt idx="7">
                  <c:v>0</c:v>
                </c:pt>
                <c:pt idx="8">
                  <c:v>0</c:v>
                </c:pt>
                <c:pt idx="9">
                  <c:v>0</c:v>
                </c:pt>
                <c:pt idx="10" formatCode="_(&quot;$&quot;* #,##0_);_(&quot;$&quot;* \(#,##0\);_(&quot;$&quot;* &quot;-&quot;??_);_(@_)">
                  <c:v>21425</c:v>
                </c:pt>
                <c:pt idx="11" formatCode="_(&quot;$&quot;* #,##0_);_(&quot;$&quot;* \(#,##0\);_(&quot;$&quot;* &quot;-&quot;??_);_(@_)">
                  <c:v>187303</c:v>
                </c:pt>
                <c:pt idx="12" formatCode="_(&quot;$&quot;* #,##0_);_(&quot;$&quot;* \(#,##0\);_(&quot;$&quot;* &quot;-&quot;??_);_(@_)">
                  <c:v>58379</c:v>
                </c:pt>
                <c:pt idx="13" formatCode="_(&quot;$&quot;* #,##0_);_(&quot;$&quot;* \(#,##0\);_(&quot;$&quot;* &quot;-&quot;??_);_(@_)">
                  <c:v>102576</c:v>
                </c:pt>
                <c:pt idx="14" formatCode="_(&quot;$&quot;* #,##0_);_(&quot;$&quot;* \(#,##0\);_(&quot;$&quot;* &quot;-&quot;??_);_(@_)">
                  <c:v>173839</c:v>
                </c:pt>
                <c:pt idx="15" formatCode="_(&quot;$&quot;* #,##0_);_(&quot;$&quot;* \(#,##0\);_(&quot;$&quot;* &quot;-&quot;??_);_(@_)">
                  <c:v>330091</c:v>
                </c:pt>
                <c:pt idx="16" formatCode="_(&quot;$&quot;* #,##0_);_(&quot;$&quot;* \(#,##0\);_(&quot;$&quot;* &quot;-&quot;??_);_(@_)">
                  <c:v>295947</c:v>
                </c:pt>
                <c:pt idx="17" formatCode="_(&quot;$&quot;* #,##0_);_(&quot;$&quot;* \(#,##0\);_(&quot;$&quot;* &quot;-&quot;??_);_(@_)">
                  <c:v>231550</c:v>
                </c:pt>
                <c:pt idx="18" formatCode="_(&quot;$&quot;* #,##0_);_(&quot;$&quot;* \(#,##0\);_(&quot;$&quot;* &quot;-&quot;??_);_(@_)">
                  <c:v>286614</c:v>
                </c:pt>
                <c:pt idx="19" formatCode="_(&quot;$&quot;* #,##0_);_(&quot;$&quot;* \(#,##0\);_(&quot;$&quot;* &quot;-&quot;??_);_(@_)">
                  <c:v>253921</c:v>
                </c:pt>
                <c:pt idx="20" formatCode="_(&quot;$&quot;* #,##0_);_(&quot;$&quot;* \(#,##0\);_(&quot;$&quot;* &quot;-&quot;??_);_(@_)">
                  <c:v>208942</c:v>
                </c:pt>
                <c:pt idx="21" formatCode="_(&quot;$&quot;* #,##0_);_(&quot;$&quot;* \(#,##0\);_(&quot;$&quot;* &quot;-&quot;??_);_(@_)">
                  <c:v>199487</c:v>
                </c:pt>
                <c:pt idx="22" formatCode="_(&quot;$&quot;* #,##0_);_(&quot;$&quot;* \(#,##0\);_(&quot;$&quot;* &quot;-&quot;??_);_(@_)">
                  <c:v>384640</c:v>
                </c:pt>
                <c:pt idx="23" formatCode="_(&quot;$&quot;* #,##0_);_(&quot;$&quot;* \(#,##0\);_(&quot;$&quot;* &quot;-&quot;??_);_(@_)">
                  <c:v>459286</c:v>
                </c:pt>
                <c:pt idx="24" formatCode="_(&quot;$&quot;* #,##0_);_(&quot;$&quot;* \(#,##0\);_(&quot;$&quot;* &quot;-&quot;??_);_(@_)">
                  <c:v>305102</c:v>
                </c:pt>
                <c:pt idx="25" formatCode="_(&quot;$&quot;* #,##0_);_(&quot;$&quot;* \(#,##0\);_(&quot;$&quot;* &quot;-&quot;??_);_(@_)">
                  <c:v>348646</c:v>
                </c:pt>
              </c:numCache>
            </c:numRef>
          </c:val>
          <c:extLst>
            <c:ext xmlns:c16="http://schemas.microsoft.com/office/drawing/2014/chart" uri="{C3380CC4-5D6E-409C-BE32-E72D297353CC}">
              <c16:uniqueId val="{00000003-3254-F145-9E89-CF09CF4441FA}"/>
            </c:ext>
          </c:extLst>
        </c:ser>
        <c:ser>
          <c:idx val="5"/>
          <c:order val="4"/>
          <c:tx>
            <c:strRef>
              <c:f>Sheet1!$A$21</c:f>
              <c:strCache>
                <c:ptCount val="1"/>
                <c:pt idx="0">
                  <c:v>Membership Services</c:v>
                </c:pt>
              </c:strCache>
            </c:strRef>
          </c:tx>
          <c:spPr>
            <a:solidFill>
              <a:srgbClr val="FEA746"/>
            </a:solidFill>
            <a:ln w="25400">
              <a:noFill/>
            </a:ln>
            <a:effectLst>
              <a:outerShdw dist="35921" dir="2700000" algn="br">
                <a:srgbClr val="000000"/>
              </a:outerShdw>
            </a:effectLst>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Sheet1!$A$21:$AA$21</c:f>
              <c:numCache>
                <c:formatCode>#,##0</c:formatCode>
                <c:ptCount val="27"/>
                <c:pt idx="0" formatCode="General">
                  <c:v>0</c:v>
                </c:pt>
                <c:pt idx="1">
                  <c:v>54006</c:v>
                </c:pt>
                <c:pt idx="2">
                  <c:v>23721</c:v>
                </c:pt>
                <c:pt idx="3">
                  <c:v>86661</c:v>
                </c:pt>
                <c:pt idx="4">
                  <c:v>270345</c:v>
                </c:pt>
                <c:pt idx="5">
                  <c:v>138641</c:v>
                </c:pt>
                <c:pt idx="6">
                  <c:v>104374</c:v>
                </c:pt>
                <c:pt idx="7" formatCode="&quot;$&quot;#,##0">
                  <c:v>105958</c:v>
                </c:pt>
                <c:pt idx="8">
                  <c:v>218893</c:v>
                </c:pt>
                <c:pt idx="9">
                  <c:v>228926</c:v>
                </c:pt>
                <c:pt idx="10" formatCode="_(&quot;$&quot;* #,##0_);_(&quot;$&quot;* \(#,##0\);_(&quot;$&quot;* &quot;-&quot;??_);_(@_)">
                  <c:v>272834</c:v>
                </c:pt>
                <c:pt idx="11" formatCode="_(&quot;$&quot;* #,##0_);_(&quot;$&quot;* \(#,##0\);_(&quot;$&quot;* &quot;-&quot;??_);_(@_)">
                  <c:v>293336</c:v>
                </c:pt>
                <c:pt idx="12" formatCode="_(&quot;$&quot;* #,##0_);_(&quot;$&quot;* \(#,##0\);_(&quot;$&quot;* &quot;-&quot;??_);_(@_)">
                  <c:v>211346</c:v>
                </c:pt>
                <c:pt idx="13" formatCode="_(&quot;$&quot;* #,##0_);_(&quot;$&quot;* \(#,##0\);_(&quot;$&quot;* &quot;-&quot;??_);_(@_)">
                  <c:v>163854</c:v>
                </c:pt>
                <c:pt idx="14" formatCode="_(&quot;$&quot;* #,##0_);_(&quot;$&quot;* \(#,##0\);_(&quot;$&quot;* &quot;-&quot;??_);_(@_)">
                  <c:v>155002</c:v>
                </c:pt>
                <c:pt idx="15" formatCode="_(&quot;$&quot;* #,##0_);_(&quot;$&quot;* \(#,##0\);_(&quot;$&quot;* &quot;-&quot;??_);_(@_)">
                  <c:v>162055</c:v>
                </c:pt>
                <c:pt idx="16" formatCode="_(&quot;$&quot;* #,##0_);_(&quot;$&quot;* \(#,##0\);_(&quot;$&quot;* &quot;-&quot;??_);_(@_)">
                  <c:v>81835</c:v>
                </c:pt>
                <c:pt idx="17" formatCode="_(&quot;$&quot;* #,##0_);_(&quot;$&quot;* \(#,##0\);_(&quot;$&quot;* &quot;-&quot;??_);_(@_)">
                  <c:v>59564</c:v>
                </c:pt>
                <c:pt idx="18" formatCode="_(&quot;$&quot;* #,##0_);_(&quot;$&quot;* \(#,##0\);_(&quot;$&quot;* &quot;-&quot;??_);_(@_)">
                  <c:v>50316</c:v>
                </c:pt>
                <c:pt idx="19" formatCode="_(&quot;$&quot;* #,##0_);_(&quot;$&quot;* \(#,##0\);_(&quot;$&quot;* &quot;-&quot;??_);_(@_)">
                  <c:v>57940</c:v>
                </c:pt>
                <c:pt idx="20" formatCode="_(&quot;$&quot;* #,##0_);_(&quot;$&quot;* \(#,##0\);_(&quot;$&quot;* &quot;-&quot;??_);_(@_)">
                  <c:v>53708</c:v>
                </c:pt>
                <c:pt idx="21" formatCode="_(&quot;$&quot;* #,##0_);_(&quot;$&quot;* \(#,##0\);_(&quot;$&quot;* &quot;-&quot;??_);_(@_)">
                  <c:v>56944</c:v>
                </c:pt>
                <c:pt idx="22" formatCode="_(&quot;$&quot;* #,##0_);_(&quot;$&quot;* \(#,##0\);_(&quot;$&quot;* &quot;-&quot;??_);_(@_)">
                  <c:v>66671</c:v>
                </c:pt>
                <c:pt idx="23" formatCode="_(&quot;$&quot;* #,##0_);_(&quot;$&quot;* \(#,##0\);_(&quot;$&quot;* &quot;-&quot;??_);_(@_)">
                  <c:v>101134</c:v>
                </c:pt>
                <c:pt idx="24" formatCode="_(&quot;$&quot;* #,##0_);_(&quot;$&quot;* \(#,##0\);_(&quot;$&quot;* &quot;-&quot;??_);_(@_)">
                  <c:v>97164</c:v>
                </c:pt>
                <c:pt idx="25" formatCode="_(&quot;$&quot;* #,##0_);_(&quot;$&quot;* \(#,##0\);_(&quot;$&quot;* &quot;-&quot;??_);_(@_)">
                  <c:v>109456</c:v>
                </c:pt>
              </c:numCache>
            </c:numRef>
          </c:val>
          <c:extLst>
            <c:ext xmlns:c16="http://schemas.microsoft.com/office/drawing/2014/chart" uri="{C3380CC4-5D6E-409C-BE32-E72D297353CC}">
              <c16:uniqueId val="{00000004-3254-F145-9E89-CF09CF4441FA}"/>
            </c:ext>
          </c:extLst>
        </c:ser>
        <c:ser>
          <c:idx val="0"/>
          <c:order val="5"/>
          <c:tx>
            <c:strRef>
              <c:f>Sheet1!$A$26</c:f>
              <c:strCache>
                <c:ptCount val="1"/>
                <c:pt idx="0">
                  <c:v>Goverance</c:v>
                </c:pt>
              </c:strCache>
            </c:strRef>
          </c:tx>
          <c:spPr>
            <a:solidFill>
              <a:srgbClr val="4572A7"/>
            </a:solidFill>
            <a:ln w="25400">
              <a:noFill/>
            </a:ln>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Sheet1!$A$26:$AA$26</c:f>
              <c:numCache>
                <c:formatCode>#,##0</c:formatCode>
                <c:ptCount val="27"/>
                <c:pt idx="0" formatCode="General">
                  <c:v>0</c:v>
                </c:pt>
                <c:pt idx="1">
                  <c:v>15504</c:v>
                </c:pt>
                <c:pt idx="2">
                  <c:v>19842</c:v>
                </c:pt>
                <c:pt idx="3">
                  <c:v>21027</c:v>
                </c:pt>
                <c:pt idx="4">
                  <c:v>14717</c:v>
                </c:pt>
                <c:pt idx="5">
                  <c:v>39030</c:v>
                </c:pt>
                <c:pt idx="6">
                  <c:v>37762</c:v>
                </c:pt>
                <c:pt idx="7">
                  <c:v>124175</c:v>
                </c:pt>
                <c:pt idx="8">
                  <c:v>157923</c:v>
                </c:pt>
                <c:pt idx="9">
                  <c:v>91258</c:v>
                </c:pt>
                <c:pt idx="10" formatCode="_(&quot;$&quot;* #,##0_);_(&quot;$&quot;* \(#,##0\);_(&quot;$&quot;* &quot;-&quot;??_);_(@_)">
                  <c:v>33329</c:v>
                </c:pt>
                <c:pt idx="11" formatCode="_(&quot;$&quot;* #,##0_);_(&quot;$&quot;* \(#,##0\);_(&quot;$&quot;* &quot;-&quot;??_);_(@_)">
                  <c:v>29407</c:v>
                </c:pt>
                <c:pt idx="12" formatCode="_(&quot;$&quot;* #,##0_);_(&quot;$&quot;* \(#,##0\);_(&quot;$&quot;* &quot;-&quot;??_);_(@_)">
                  <c:v>32445</c:v>
                </c:pt>
                <c:pt idx="13" formatCode="_(&quot;$&quot;* #,##0_);_(&quot;$&quot;* \(#,##0\);_(&quot;$&quot;* &quot;-&quot;??_);_(@_)">
                  <c:v>30513</c:v>
                </c:pt>
                <c:pt idx="14" formatCode="_(&quot;$&quot;* #,##0_);_(&quot;$&quot;* \(#,##0\);_(&quot;$&quot;* &quot;-&quot;??_);_(@_)">
                  <c:v>20658</c:v>
                </c:pt>
                <c:pt idx="15" formatCode="_(&quot;$&quot;* #,##0_);_(&quot;$&quot;* \(#,##0\);_(&quot;$&quot;* &quot;-&quot;??_);_(@_)">
                  <c:v>32377</c:v>
                </c:pt>
                <c:pt idx="16" formatCode="_(&quot;$&quot;* #,##0_);_(&quot;$&quot;* \(#,##0\);_(&quot;$&quot;* &quot;-&quot;??_);_(@_)">
                  <c:v>44779</c:v>
                </c:pt>
                <c:pt idx="17" formatCode="_(&quot;$&quot;* #,##0_);_(&quot;$&quot;* \(#,##0\);_(&quot;$&quot;* &quot;-&quot;??_);_(@_)">
                  <c:v>45522</c:v>
                </c:pt>
                <c:pt idx="18" formatCode="_(&quot;$&quot;* #,##0_);_(&quot;$&quot;* \(#,##0\);_(&quot;$&quot;* &quot;-&quot;??_);_(@_)">
                  <c:v>55251</c:v>
                </c:pt>
                <c:pt idx="19" formatCode="_(&quot;$&quot;* #,##0_);_(&quot;$&quot;* \(#,##0\);_(&quot;$&quot;* &quot;-&quot;??_);_(@_)">
                  <c:v>41816</c:v>
                </c:pt>
                <c:pt idx="20" formatCode="_(&quot;$&quot;* #,##0_);_(&quot;$&quot;* \(#,##0\);_(&quot;$&quot;* &quot;-&quot;??_);_(@_)">
                  <c:v>54645</c:v>
                </c:pt>
                <c:pt idx="21" formatCode="_(&quot;$&quot;* #,##0_);_(&quot;$&quot;* \(#,##0\);_(&quot;$&quot;* &quot;-&quot;??_);_(@_)">
                  <c:v>93878</c:v>
                </c:pt>
                <c:pt idx="22" formatCode="_(&quot;$&quot;* #,##0_);_(&quot;$&quot;* \(#,##0\);_(&quot;$&quot;* &quot;-&quot;??_);_(@_)">
                  <c:v>97632</c:v>
                </c:pt>
                <c:pt idx="23" formatCode="_(&quot;$&quot;* #,##0_);_(&quot;$&quot;* \(#,##0\);_(&quot;$&quot;* &quot;-&quot;??_);_(@_)">
                  <c:v>67076</c:v>
                </c:pt>
                <c:pt idx="24" formatCode="_(&quot;$&quot;* #,##0_);_(&quot;$&quot;* \(#,##0\);_(&quot;$&quot;* &quot;-&quot;??_);_(@_)">
                  <c:v>71204</c:v>
                </c:pt>
                <c:pt idx="25" formatCode="_(&quot;$&quot;* #,##0_);_(&quot;$&quot;* \(#,##0\);_(&quot;$&quot;* &quot;-&quot;??_);_(@_)">
                  <c:v>82004</c:v>
                </c:pt>
              </c:numCache>
            </c:numRef>
          </c:val>
          <c:extLst>
            <c:ext xmlns:c16="http://schemas.microsoft.com/office/drawing/2014/chart" uri="{C3380CC4-5D6E-409C-BE32-E72D297353CC}">
              <c16:uniqueId val="{00000005-3254-F145-9E89-CF09CF4441FA}"/>
            </c:ext>
          </c:extLst>
        </c:ser>
        <c:ser>
          <c:idx val="6"/>
          <c:order val="6"/>
          <c:tx>
            <c:strRef>
              <c:f>Sheet1!$A$27</c:f>
              <c:strCache>
                <c:ptCount val="1"/>
                <c:pt idx="0">
                  <c:v>General &amp; Administrative</c:v>
                </c:pt>
              </c:strCache>
            </c:strRef>
          </c:tx>
          <c:spPr>
            <a:solidFill>
              <a:srgbClr val="93A9CF"/>
            </a:solidFill>
            <a:ln w="25400">
              <a:noFill/>
            </a:ln>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Sheet1!$A$27:$AA$27</c:f>
              <c:numCache>
                <c:formatCode>#,##0</c:formatCode>
                <c:ptCount val="27"/>
                <c:pt idx="0" formatCode="General">
                  <c:v>0</c:v>
                </c:pt>
                <c:pt idx="1">
                  <c:v>240385</c:v>
                </c:pt>
                <c:pt idx="2">
                  <c:v>268596</c:v>
                </c:pt>
                <c:pt idx="3">
                  <c:v>91053</c:v>
                </c:pt>
                <c:pt idx="4">
                  <c:v>61326</c:v>
                </c:pt>
                <c:pt idx="5">
                  <c:v>62761</c:v>
                </c:pt>
                <c:pt idx="6">
                  <c:v>49851</c:v>
                </c:pt>
                <c:pt idx="7">
                  <c:v>67076</c:v>
                </c:pt>
                <c:pt idx="8">
                  <c:v>101405</c:v>
                </c:pt>
                <c:pt idx="9">
                  <c:v>83035</c:v>
                </c:pt>
                <c:pt idx="10" formatCode="_(&quot;$&quot;* #,##0_);_(&quot;$&quot;* \(#,##0\);_(&quot;$&quot;* &quot;-&quot;??_);_(@_)">
                  <c:v>187191</c:v>
                </c:pt>
                <c:pt idx="11" formatCode="_(&quot;$&quot;* #,##0_);_(&quot;$&quot;* \(#,##0\);_(&quot;$&quot;* &quot;-&quot;??_);_(@_)">
                  <c:v>121122</c:v>
                </c:pt>
                <c:pt idx="12" formatCode="_(&quot;$&quot;* #,##0_);_(&quot;$&quot;* \(#,##0\);_(&quot;$&quot;* &quot;-&quot;??_);_(@_)">
                  <c:v>111232</c:v>
                </c:pt>
                <c:pt idx="13" formatCode="_(&quot;$&quot;* #,##0_);_(&quot;$&quot;* \(#,##0\);_(&quot;$&quot;* &quot;-&quot;??_);_(@_)">
                  <c:v>131353</c:v>
                </c:pt>
                <c:pt idx="14" formatCode="_(&quot;$&quot;* #,##0_);_(&quot;$&quot;* \(#,##0\);_(&quot;$&quot;* &quot;-&quot;??_);_(@_)">
                  <c:v>260244</c:v>
                </c:pt>
                <c:pt idx="15" formatCode="_(&quot;$&quot;* #,##0_);_(&quot;$&quot;* \(#,##0\);_(&quot;$&quot;* &quot;-&quot;??_);_(@_)">
                  <c:v>213709</c:v>
                </c:pt>
                <c:pt idx="16" formatCode="_(&quot;$&quot;* #,##0_);_(&quot;$&quot;* \(#,##0\);_(&quot;$&quot;* &quot;-&quot;??_);_(@_)">
                  <c:v>112610</c:v>
                </c:pt>
                <c:pt idx="17" formatCode="_(&quot;$&quot;* #,##0_);_(&quot;$&quot;* \(#,##0\);_(&quot;$&quot;* &quot;-&quot;??_);_(@_)">
                  <c:v>155937</c:v>
                </c:pt>
                <c:pt idx="18" formatCode="_(&quot;$&quot;* #,##0_);_(&quot;$&quot;* \(#,##0\);_(&quot;$&quot;* &quot;-&quot;??_);_(@_)">
                  <c:v>133623</c:v>
                </c:pt>
                <c:pt idx="19" formatCode="_(&quot;$&quot;* #,##0_);_(&quot;$&quot;* \(#,##0\);_(&quot;$&quot;* &quot;-&quot;??_);_(@_)">
                  <c:v>153381</c:v>
                </c:pt>
                <c:pt idx="20" formatCode="_(&quot;$&quot;* #,##0_);_(&quot;$&quot;* \(#,##0\);_(&quot;$&quot;* &quot;-&quot;??_);_(@_)">
                  <c:v>138769</c:v>
                </c:pt>
                <c:pt idx="21" formatCode="_(&quot;$&quot;* #,##0_);_(&quot;$&quot;* \(#,##0\);_(&quot;$&quot;* &quot;-&quot;??_);_(@_)">
                  <c:v>203031</c:v>
                </c:pt>
                <c:pt idx="22" formatCode="_(&quot;$&quot;* #,##0_);_(&quot;$&quot;* \(#,##0\);_(&quot;$&quot;* &quot;-&quot;??_);_(@_)">
                  <c:v>313963</c:v>
                </c:pt>
                <c:pt idx="23" formatCode="_(&quot;$&quot;* #,##0_);_(&quot;$&quot;* \(#,##0\);_(&quot;$&quot;* &quot;-&quot;??_);_(@_)">
                  <c:v>291408</c:v>
                </c:pt>
                <c:pt idx="24" formatCode="_(&quot;$&quot;* #,##0_);_(&quot;$&quot;* \(#,##0\);_(&quot;$&quot;* &quot;-&quot;??_);_(@_)">
                  <c:v>227907</c:v>
                </c:pt>
                <c:pt idx="25" formatCode="_(&quot;$&quot;* #,##0_);_(&quot;$&quot;* \(#,##0\);_(&quot;$&quot;* &quot;-&quot;??_);_(@_)">
                  <c:v>324119</c:v>
                </c:pt>
                <c:pt idx="26" formatCode="_(&quot;$&quot;* #,##0_);_(&quot;$&quot;* \(#,##0\);_(&quot;$&quot;* &quot;-&quot;??_);_(@_)">
                  <c:v>1481377</c:v>
                </c:pt>
              </c:numCache>
            </c:numRef>
          </c:val>
          <c:extLst>
            <c:ext xmlns:c16="http://schemas.microsoft.com/office/drawing/2014/chart" uri="{C3380CC4-5D6E-409C-BE32-E72D297353CC}">
              <c16:uniqueId val="{00000006-3254-F145-9E89-CF09CF4441FA}"/>
            </c:ext>
          </c:extLst>
        </c:ser>
        <c:ser>
          <c:idx val="7"/>
          <c:order val="7"/>
          <c:tx>
            <c:strRef>
              <c:f>Sheet1!$A$28</c:f>
              <c:strCache>
                <c:ptCount val="1"/>
                <c:pt idx="0">
                  <c:v>Fundraising</c:v>
                </c:pt>
              </c:strCache>
            </c:strRef>
          </c:tx>
          <c:spPr>
            <a:solidFill>
              <a:srgbClr val="D19392"/>
            </a:solidFill>
            <a:ln w="25400">
              <a:noFill/>
            </a:ln>
          </c:spPr>
          <c:invertIfNegative val="0"/>
          <c:cat>
            <c:numRef>
              <c:f>Sheet1!$A$3:$AA$3</c:f>
              <c:numCache>
                <c:formatCode>yyyy</c:formatCode>
                <c:ptCount val="27"/>
                <c:pt idx="1">
                  <c:v>34697</c:v>
                </c:pt>
                <c:pt idx="2">
                  <c:v>35063</c:v>
                </c:pt>
                <c:pt idx="3">
                  <c:v>35429</c:v>
                </c:pt>
                <c:pt idx="4">
                  <c:v>35794</c:v>
                </c:pt>
                <c:pt idx="5">
                  <c:v>36159</c:v>
                </c:pt>
                <c:pt idx="6">
                  <c:v>36524</c:v>
                </c:pt>
                <c:pt idx="7">
                  <c:v>36890</c:v>
                </c:pt>
                <c:pt idx="8">
                  <c:v>37255</c:v>
                </c:pt>
                <c:pt idx="9">
                  <c:v>37620</c:v>
                </c:pt>
                <c:pt idx="10">
                  <c:v>37985</c:v>
                </c:pt>
                <c:pt idx="11">
                  <c:v>38351</c:v>
                </c:pt>
                <c:pt idx="12">
                  <c:v>38716</c:v>
                </c:pt>
                <c:pt idx="13">
                  <c:v>39081</c:v>
                </c:pt>
                <c:pt idx="14">
                  <c:v>39446</c:v>
                </c:pt>
                <c:pt idx="15">
                  <c:v>39812</c:v>
                </c:pt>
                <c:pt idx="16">
                  <c:v>40177</c:v>
                </c:pt>
                <c:pt idx="17">
                  <c:v>40542</c:v>
                </c:pt>
                <c:pt idx="18">
                  <c:v>40907</c:v>
                </c:pt>
                <c:pt idx="19">
                  <c:v>41273</c:v>
                </c:pt>
                <c:pt idx="20">
                  <c:v>41638</c:v>
                </c:pt>
                <c:pt idx="21">
                  <c:v>42003</c:v>
                </c:pt>
                <c:pt idx="22">
                  <c:v>42368</c:v>
                </c:pt>
                <c:pt idx="23">
                  <c:v>42734</c:v>
                </c:pt>
                <c:pt idx="24">
                  <c:v>43099</c:v>
                </c:pt>
                <c:pt idx="25">
                  <c:v>43464</c:v>
                </c:pt>
                <c:pt idx="26">
                  <c:v>43829</c:v>
                </c:pt>
              </c:numCache>
            </c:numRef>
          </c:cat>
          <c:val>
            <c:numRef>
              <c:f>Sheet1!$A$28:$AA$28</c:f>
              <c:numCache>
                <c:formatCode>#,##0</c:formatCode>
                <c:ptCount val="27"/>
                <c:pt idx="0" formatCode="General">
                  <c:v>0</c:v>
                </c:pt>
                <c:pt idx="1">
                  <c:v>0</c:v>
                </c:pt>
                <c:pt idx="2">
                  <c:v>0</c:v>
                </c:pt>
                <c:pt idx="3">
                  <c:v>0</c:v>
                </c:pt>
                <c:pt idx="4">
                  <c:v>0</c:v>
                </c:pt>
                <c:pt idx="5">
                  <c:v>0</c:v>
                </c:pt>
                <c:pt idx="6">
                  <c:v>0</c:v>
                </c:pt>
                <c:pt idx="7">
                  <c:v>17923</c:v>
                </c:pt>
                <c:pt idx="8">
                  <c:v>27294</c:v>
                </c:pt>
                <c:pt idx="9">
                  <c:v>19012</c:v>
                </c:pt>
                <c:pt idx="10" formatCode="_(&quot;$&quot;* #,##0_);_(&quot;$&quot;* \(#,##0\);_(&quot;$&quot;* &quot;-&quot;??_);_(@_)">
                  <c:v>25903</c:v>
                </c:pt>
                <c:pt idx="11" formatCode="_(&quot;$&quot;* #,##0_);_(&quot;$&quot;* \(#,##0\);_(&quot;$&quot;* &quot;-&quot;??_);_(@_)">
                  <c:v>20499</c:v>
                </c:pt>
                <c:pt idx="12" formatCode="_(&quot;$&quot;* #,##0_);_(&quot;$&quot;* \(#,##0\);_(&quot;$&quot;* &quot;-&quot;??_);_(@_)">
                  <c:v>21155</c:v>
                </c:pt>
                <c:pt idx="13" formatCode="_(&quot;$&quot;* #,##0_);_(&quot;$&quot;* \(#,##0\);_(&quot;$&quot;* &quot;-&quot;??_);_(@_)">
                  <c:v>44715</c:v>
                </c:pt>
                <c:pt idx="14" formatCode="_(&quot;$&quot;* #,##0_);_(&quot;$&quot;* \(#,##0\);_(&quot;$&quot;* &quot;-&quot;??_);_(@_)">
                  <c:v>22557</c:v>
                </c:pt>
                <c:pt idx="15" formatCode="_(&quot;$&quot;* #,##0_);_(&quot;$&quot;* \(#,##0\);_(&quot;$&quot;* &quot;-&quot;??_);_(@_)">
                  <c:v>37275</c:v>
                </c:pt>
                <c:pt idx="16" formatCode="_(&quot;$&quot;* #,##0_);_(&quot;$&quot;* \(#,##0\);_(&quot;$&quot;* &quot;-&quot;??_);_(@_)">
                  <c:v>60849</c:v>
                </c:pt>
                <c:pt idx="17" formatCode="_(&quot;$&quot;* #,##0_);_(&quot;$&quot;* \(#,##0\);_(&quot;$&quot;* &quot;-&quot;??_);_(@_)">
                  <c:v>79963</c:v>
                </c:pt>
                <c:pt idx="18" formatCode="_(&quot;$&quot;* #,##0_);_(&quot;$&quot;* \(#,##0\);_(&quot;$&quot;* &quot;-&quot;??_);_(@_)">
                  <c:v>117934</c:v>
                </c:pt>
                <c:pt idx="19" formatCode="_(&quot;$&quot;* #,##0_);_(&quot;$&quot;* \(#,##0\);_(&quot;$&quot;* &quot;-&quot;??_);_(@_)">
                  <c:v>124436</c:v>
                </c:pt>
                <c:pt idx="20" formatCode="_(&quot;$&quot;* #,##0_);_(&quot;$&quot;* \(#,##0\);_(&quot;$&quot;* &quot;-&quot;??_);_(@_)">
                  <c:v>118405</c:v>
                </c:pt>
                <c:pt idx="21" formatCode="_(&quot;$&quot;* #,##0_);_(&quot;$&quot;* \(#,##0\);_(&quot;$&quot;* &quot;-&quot;??_);_(@_)">
                  <c:v>128941</c:v>
                </c:pt>
                <c:pt idx="22" formatCode="_(&quot;$&quot;* #,##0_);_(&quot;$&quot;* \(#,##0\);_(&quot;$&quot;* &quot;-&quot;??_);_(@_)">
                  <c:v>62577</c:v>
                </c:pt>
                <c:pt idx="23" formatCode="_(&quot;$&quot;* #,##0_);_(&quot;$&quot;* \(#,##0\);_(&quot;$&quot;* &quot;-&quot;??_);_(@_)">
                  <c:v>61226</c:v>
                </c:pt>
                <c:pt idx="24" formatCode="_(&quot;$&quot;* #,##0_);_(&quot;$&quot;* \(#,##0\);_(&quot;$&quot;* &quot;-&quot;??_);_(@_)">
                  <c:v>60302</c:v>
                </c:pt>
                <c:pt idx="25" formatCode="_(&quot;$&quot;* #,##0_);_(&quot;$&quot;* \(#,##0\);_(&quot;$&quot;* &quot;-&quot;??_);_(@_)">
                  <c:v>68241</c:v>
                </c:pt>
              </c:numCache>
            </c:numRef>
          </c:val>
          <c:extLst>
            <c:ext xmlns:c16="http://schemas.microsoft.com/office/drawing/2014/chart" uri="{C3380CC4-5D6E-409C-BE32-E72D297353CC}">
              <c16:uniqueId val="{00000007-3254-F145-9E89-CF09CF4441FA}"/>
            </c:ext>
          </c:extLst>
        </c:ser>
        <c:dLbls>
          <c:showLegendKey val="0"/>
          <c:showVal val="0"/>
          <c:showCatName val="0"/>
          <c:showSerName val="0"/>
          <c:showPercent val="0"/>
          <c:showBubbleSize val="0"/>
        </c:dLbls>
        <c:gapWidth val="150"/>
        <c:shape val="box"/>
        <c:axId val="646876080"/>
        <c:axId val="646879344"/>
        <c:axId val="0"/>
      </c:bar3DChart>
      <c:dateAx>
        <c:axId val="646876080"/>
        <c:scaling>
          <c:orientation val="minMax"/>
        </c:scaling>
        <c:delete val="0"/>
        <c:axPos val="b"/>
        <c:numFmt formatCode="yyyy" sourceLinked="0"/>
        <c:majorTickMark val="out"/>
        <c:minorTickMark val="none"/>
        <c:tickLblPos val="low"/>
        <c:spPr>
          <a:ln w="3175">
            <a:solidFill>
              <a:srgbClr val="000000"/>
            </a:solidFill>
            <a:prstDash val="solid"/>
          </a:ln>
        </c:spPr>
        <c:txPr>
          <a:bodyPr rot="0" vert="horz"/>
          <a:lstStyle/>
          <a:p>
            <a:pPr>
              <a:defRPr sz="1200" b="0" i="0" u="none" strike="noStrike" baseline="0">
                <a:solidFill>
                  <a:srgbClr val="000000"/>
                </a:solidFill>
                <a:latin typeface="Optima"/>
                <a:ea typeface="Optima"/>
                <a:cs typeface="Optima"/>
              </a:defRPr>
            </a:pPr>
            <a:endParaRPr lang="en-US"/>
          </a:p>
        </c:txPr>
        <c:crossAx val="646879344"/>
        <c:crosses val="autoZero"/>
        <c:auto val="1"/>
        <c:lblOffset val="100"/>
        <c:baseTimeUnit val="years"/>
        <c:majorUnit val="2"/>
        <c:minorUnit val="1"/>
      </c:dateAx>
      <c:valAx>
        <c:axId val="646879344"/>
        <c:scaling>
          <c:orientation val="minMax"/>
        </c:scaling>
        <c:delete val="0"/>
        <c:axPos val="l"/>
        <c:majorGridlines>
          <c:spPr>
            <a:ln w="3175">
              <a:solidFill>
                <a:srgbClr val="000000"/>
              </a:solidFill>
              <a:prstDash val="solid"/>
            </a:ln>
          </c:spPr>
        </c:majorGridlines>
        <c:numFmt formatCode="_(\$* #,##0_);_(\$* \(#,##0\);_(\$* &quot;-&quot;_);_(@_)"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Optima"/>
                <a:ea typeface="Optima"/>
                <a:cs typeface="Optima"/>
              </a:defRPr>
            </a:pPr>
            <a:endParaRPr lang="en-US"/>
          </a:p>
        </c:txPr>
        <c:crossAx val="646876080"/>
        <c:crosses val="autoZero"/>
        <c:crossBetween val="between"/>
      </c:valAx>
      <c:spPr>
        <a:noFill/>
        <a:ln w="25400">
          <a:noFill/>
        </a:ln>
      </c:spPr>
    </c:plotArea>
    <c:legend>
      <c:legendPos val="r"/>
      <c:layout>
        <c:manualLayout>
          <c:xMode val="edge"/>
          <c:yMode val="edge"/>
          <c:x val="0.81524524960958566"/>
          <c:y val="0.26381714785651794"/>
          <c:w val="0.16356367839341199"/>
          <c:h val="0.52849358413531644"/>
        </c:manualLayout>
      </c:layout>
      <c:overlay val="0"/>
      <c:spPr>
        <a:solidFill>
          <a:srgbClr val="FFFFFF"/>
        </a:solidFill>
        <a:ln w="25400">
          <a:noFill/>
        </a:ln>
      </c:spPr>
      <c:txPr>
        <a:bodyPr/>
        <a:lstStyle/>
        <a:p>
          <a:pPr>
            <a:defRPr sz="1400" b="0" i="0" u="none" strike="noStrike" baseline="0">
              <a:solidFill>
                <a:srgbClr val="000000"/>
              </a:solidFill>
              <a:latin typeface="Optima"/>
              <a:ea typeface="Optima"/>
              <a:cs typeface="Optima"/>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Optima"/>
          <a:ea typeface="Optima"/>
          <a:cs typeface="Optim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NISO NET ASSETS &amp; ANNUAL SURPLUS/LOSS 1998-2023</a:t>
            </a:r>
          </a:p>
          <a:p>
            <a:pPr>
              <a:defRPr sz="1200" b="1" i="0" u="none" strike="noStrike" baseline="0">
                <a:solidFill>
                  <a:srgbClr val="000000"/>
                </a:solidFill>
                <a:latin typeface="Arial"/>
                <a:ea typeface="Arial"/>
                <a:cs typeface="Arial"/>
              </a:defRPr>
            </a:pPr>
            <a:r>
              <a:rPr lang="en-US" baseline="0" dirty="0"/>
              <a:t> (Pre Audit)</a:t>
            </a:r>
            <a:endParaRPr lang="en-US" dirty="0"/>
          </a:p>
          <a:p>
            <a:pPr>
              <a:defRPr sz="1200" b="1" i="0" u="none" strike="noStrike" baseline="0">
                <a:solidFill>
                  <a:srgbClr val="000000"/>
                </a:solidFill>
                <a:latin typeface="Arial"/>
                <a:ea typeface="Arial"/>
                <a:cs typeface="Arial"/>
              </a:defRPr>
            </a:pPr>
            <a:endParaRPr lang="en-US" dirty="0"/>
          </a:p>
        </c:rich>
      </c:tx>
      <c:layout>
        <c:manualLayout>
          <c:xMode val="edge"/>
          <c:yMode val="edge"/>
          <c:x val="0.35583453668637444"/>
          <c:y val="3.1099466527080153E-2"/>
        </c:manualLayout>
      </c:layout>
      <c:overlay val="0"/>
      <c:spPr>
        <a:noFill/>
        <a:ln w="25400">
          <a:noFill/>
        </a:ln>
      </c:spPr>
    </c:title>
    <c:autoTitleDeleted val="0"/>
    <c:plotArea>
      <c:layout>
        <c:manualLayout>
          <c:layoutTarget val="inner"/>
          <c:xMode val="edge"/>
          <c:yMode val="edge"/>
          <c:x val="0.114386907998021"/>
          <c:y val="0.13228218707174899"/>
          <c:w val="0.73702893846240203"/>
          <c:h val="0.80094910296502098"/>
        </c:manualLayout>
      </c:layout>
      <c:barChart>
        <c:barDir val="col"/>
        <c:grouping val="clustered"/>
        <c:varyColors val="0"/>
        <c:ser>
          <c:idx val="0"/>
          <c:order val="1"/>
          <c:tx>
            <c:strRef>
              <c:f>Sheet1!$A$39</c:f>
              <c:strCache>
                <c:ptCount val="1"/>
                <c:pt idx="0">
                  <c:v>INCREASE(DECREASE) IN NET ASSETS</c:v>
                </c:pt>
              </c:strCache>
            </c:strRef>
          </c:tx>
          <c:spPr>
            <a:solidFill>
              <a:srgbClr val="FF6600"/>
            </a:solidFill>
          </c:spPr>
          <c:invertIfNegative val="0"/>
          <c:dLbls>
            <c:dLbl>
              <c:idx val="8"/>
              <c:layout>
                <c:manualLayout>
                  <c:x val="-1.32075471698113E-2"/>
                  <c:y val="1.263823064770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58-1D4F-8129-84DA926AF31E}"/>
                </c:ext>
              </c:extLst>
            </c:dLbl>
            <c:numFmt formatCode="_(\$* #,##0_);_(\$* \(#,##0\);_(\$* &quot;-&quot;_);_(@_)" sourceLinked="0"/>
            <c:spPr>
              <a:noFill/>
              <a:ln w="25400">
                <a:noFill/>
              </a:ln>
            </c:spPr>
            <c:txPr>
              <a:bodyPr rot="-2700000" vert="horz"/>
              <a:lstStyle/>
              <a:p>
                <a:pPr algn="ctr">
                  <a:defRPr sz="1000" b="0" i="0" u="none" strike="noStrike" baseline="0">
                    <a:solidFill>
                      <a:srgbClr val="000000"/>
                    </a:solidFill>
                    <a:latin typeface="Arial Bold"/>
                    <a:ea typeface="Arial Bold"/>
                    <a:cs typeface="Arial Bold"/>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Sheet1!$B$3:$AA$3</c:f>
              <c:numCache>
                <c:formatCode>yyyy</c:formatCode>
                <c:ptCount val="26"/>
                <c:pt idx="0">
                  <c:v>34697</c:v>
                </c:pt>
                <c:pt idx="1">
                  <c:v>35063</c:v>
                </c:pt>
                <c:pt idx="2">
                  <c:v>35429</c:v>
                </c:pt>
                <c:pt idx="3">
                  <c:v>35794</c:v>
                </c:pt>
                <c:pt idx="4">
                  <c:v>36159</c:v>
                </c:pt>
                <c:pt idx="5">
                  <c:v>36524</c:v>
                </c:pt>
                <c:pt idx="6">
                  <c:v>36890</c:v>
                </c:pt>
                <c:pt idx="7">
                  <c:v>37255</c:v>
                </c:pt>
                <c:pt idx="8">
                  <c:v>37620</c:v>
                </c:pt>
                <c:pt idx="9">
                  <c:v>37985</c:v>
                </c:pt>
                <c:pt idx="10">
                  <c:v>38351</c:v>
                </c:pt>
                <c:pt idx="11">
                  <c:v>38716</c:v>
                </c:pt>
                <c:pt idx="12">
                  <c:v>39081</c:v>
                </c:pt>
                <c:pt idx="13">
                  <c:v>39446</c:v>
                </c:pt>
                <c:pt idx="14">
                  <c:v>39812</c:v>
                </c:pt>
                <c:pt idx="15">
                  <c:v>40177</c:v>
                </c:pt>
                <c:pt idx="16">
                  <c:v>40542</c:v>
                </c:pt>
                <c:pt idx="17">
                  <c:v>40907</c:v>
                </c:pt>
                <c:pt idx="18">
                  <c:v>41273</c:v>
                </c:pt>
                <c:pt idx="19">
                  <c:v>41638</c:v>
                </c:pt>
                <c:pt idx="20">
                  <c:v>42003</c:v>
                </c:pt>
                <c:pt idx="21">
                  <c:v>42368</c:v>
                </c:pt>
                <c:pt idx="22">
                  <c:v>42734</c:v>
                </c:pt>
                <c:pt idx="23">
                  <c:v>43099</c:v>
                </c:pt>
                <c:pt idx="24">
                  <c:v>43464</c:v>
                </c:pt>
                <c:pt idx="25">
                  <c:v>43829</c:v>
                </c:pt>
              </c:numCache>
            </c:numRef>
          </c:cat>
          <c:val>
            <c:numRef>
              <c:f>Sheet1!$B$39:$AA$39</c:f>
              <c:numCache>
                <c:formatCode>_("$"* #,##0_);_("$"* \(#,##0\);_("$"* "-"??_);_(@_)</c:formatCode>
                <c:ptCount val="26"/>
                <c:pt idx="0">
                  <c:v>-39810</c:v>
                </c:pt>
                <c:pt idx="1">
                  <c:v>-16870</c:v>
                </c:pt>
                <c:pt idx="2">
                  <c:v>33815</c:v>
                </c:pt>
                <c:pt idx="3">
                  <c:v>-116571</c:v>
                </c:pt>
                <c:pt idx="4">
                  <c:v>-70350</c:v>
                </c:pt>
                <c:pt idx="5">
                  <c:v>66862</c:v>
                </c:pt>
                <c:pt idx="6">
                  <c:v>54941</c:v>
                </c:pt>
                <c:pt idx="7">
                  <c:v>-69554</c:v>
                </c:pt>
                <c:pt idx="8">
                  <c:v>85444</c:v>
                </c:pt>
                <c:pt idx="9">
                  <c:v>110565</c:v>
                </c:pt>
                <c:pt idx="10">
                  <c:v>-323680</c:v>
                </c:pt>
                <c:pt idx="11">
                  <c:v>-32466</c:v>
                </c:pt>
                <c:pt idx="12">
                  <c:v>-15999</c:v>
                </c:pt>
                <c:pt idx="13">
                  <c:v>218147</c:v>
                </c:pt>
                <c:pt idx="14">
                  <c:v>-130340</c:v>
                </c:pt>
                <c:pt idx="15">
                  <c:v>108669</c:v>
                </c:pt>
                <c:pt idx="16">
                  <c:v>-159126</c:v>
                </c:pt>
                <c:pt idx="17">
                  <c:v>49144</c:v>
                </c:pt>
                <c:pt idx="18">
                  <c:v>-112975</c:v>
                </c:pt>
                <c:pt idx="19">
                  <c:v>37086</c:v>
                </c:pt>
                <c:pt idx="20">
                  <c:v>44892</c:v>
                </c:pt>
                <c:pt idx="21">
                  <c:v>-224448</c:v>
                </c:pt>
                <c:pt idx="22">
                  <c:v>38070</c:v>
                </c:pt>
                <c:pt idx="23">
                  <c:v>85323</c:v>
                </c:pt>
                <c:pt idx="24">
                  <c:v>-59126</c:v>
                </c:pt>
                <c:pt idx="25">
                  <c:v>12086</c:v>
                </c:pt>
              </c:numCache>
            </c:numRef>
          </c:val>
          <c:extLst>
            <c:ext xmlns:c16="http://schemas.microsoft.com/office/drawing/2014/chart" uri="{C3380CC4-5D6E-409C-BE32-E72D297353CC}">
              <c16:uniqueId val="{00000001-6F58-1D4F-8129-84DA926AF31E}"/>
            </c:ext>
          </c:extLst>
        </c:ser>
        <c:dLbls>
          <c:showLegendKey val="0"/>
          <c:showVal val="0"/>
          <c:showCatName val="0"/>
          <c:showSerName val="0"/>
          <c:showPercent val="0"/>
          <c:showBubbleSize val="0"/>
        </c:dLbls>
        <c:gapWidth val="150"/>
        <c:axId val="646827120"/>
        <c:axId val="610088208"/>
      </c:barChart>
      <c:lineChart>
        <c:grouping val="stacked"/>
        <c:varyColors val="0"/>
        <c:ser>
          <c:idx val="1"/>
          <c:order val="0"/>
          <c:tx>
            <c:strRef>
              <c:f>Sheet1!$A$37</c:f>
              <c:strCache>
                <c:ptCount val="1"/>
                <c:pt idx="0">
                  <c:v>END OF YEAR</c:v>
                </c:pt>
              </c:strCache>
            </c:strRef>
          </c:tx>
          <c:spPr>
            <a:ln w="44450"/>
          </c:spPr>
          <c:marker>
            <c:symbol val="diamond"/>
            <c:size val="7"/>
            <c:spPr>
              <a:solidFill>
                <a:srgbClr val="339966"/>
              </a:solidFill>
              <a:ln>
                <a:solidFill>
                  <a:srgbClr val="339966"/>
                </a:solidFill>
                <a:prstDash val="solid"/>
              </a:ln>
            </c:spPr>
          </c:marker>
          <c:cat>
            <c:numRef>
              <c:f>Sheet1!$B$3:$AA$3</c:f>
              <c:numCache>
                <c:formatCode>yyyy</c:formatCode>
                <c:ptCount val="26"/>
                <c:pt idx="0">
                  <c:v>34697</c:v>
                </c:pt>
                <c:pt idx="1">
                  <c:v>35063</c:v>
                </c:pt>
                <c:pt idx="2">
                  <c:v>35429</c:v>
                </c:pt>
                <c:pt idx="3">
                  <c:v>35794</c:v>
                </c:pt>
                <c:pt idx="4">
                  <c:v>36159</c:v>
                </c:pt>
                <c:pt idx="5">
                  <c:v>36524</c:v>
                </c:pt>
                <c:pt idx="6">
                  <c:v>36890</c:v>
                </c:pt>
                <c:pt idx="7">
                  <c:v>37255</c:v>
                </c:pt>
                <c:pt idx="8">
                  <c:v>37620</c:v>
                </c:pt>
                <c:pt idx="9">
                  <c:v>37985</c:v>
                </c:pt>
                <c:pt idx="10">
                  <c:v>38351</c:v>
                </c:pt>
                <c:pt idx="11">
                  <c:v>38716</c:v>
                </c:pt>
                <c:pt idx="12">
                  <c:v>39081</c:v>
                </c:pt>
                <c:pt idx="13">
                  <c:v>39446</c:v>
                </c:pt>
                <c:pt idx="14">
                  <c:v>39812</c:v>
                </c:pt>
                <c:pt idx="15">
                  <c:v>40177</c:v>
                </c:pt>
                <c:pt idx="16">
                  <c:v>40542</c:v>
                </c:pt>
                <c:pt idx="17">
                  <c:v>40907</c:v>
                </c:pt>
                <c:pt idx="18">
                  <c:v>41273</c:v>
                </c:pt>
                <c:pt idx="19">
                  <c:v>41638</c:v>
                </c:pt>
                <c:pt idx="20">
                  <c:v>42003</c:v>
                </c:pt>
                <c:pt idx="21">
                  <c:v>42368</c:v>
                </c:pt>
                <c:pt idx="22">
                  <c:v>42734</c:v>
                </c:pt>
                <c:pt idx="23">
                  <c:v>43099</c:v>
                </c:pt>
                <c:pt idx="24">
                  <c:v>43464</c:v>
                </c:pt>
                <c:pt idx="25">
                  <c:v>43829</c:v>
                </c:pt>
              </c:numCache>
            </c:numRef>
          </c:cat>
          <c:val>
            <c:numRef>
              <c:f>Sheet1!$B$37:$AA$37</c:f>
              <c:numCache>
                <c:formatCode>#,##0</c:formatCode>
                <c:ptCount val="26"/>
                <c:pt idx="0">
                  <c:v>417188</c:v>
                </c:pt>
                <c:pt idx="1">
                  <c:v>400318</c:v>
                </c:pt>
                <c:pt idx="2">
                  <c:v>434133</c:v>
                </c:pt>
                <c:pt idx="3">
                  <c:v>317562</c:v>
                </c:pt>
                <c:pt idx="4">
                  <c:v>247212</c:v>
                </c:pt>
                <c:pt idx="5">
                  <c:v>314074</c:v>
                </c:pt>
                <c:pt idx="6">
                  <c:v>369015</c:v>
                </c:pt>
                <c:pt idx="7">
                  <c:v>299461</c:v>
                </c:pt>
                <c:pt idx="8">
                  <c:v>384905</c:v>
                </c:pt>
                <c:pt idx="9" formatCode="_(&quot;$&quot;* #,##0_);_(&quot;$&quot;* \(#,##0\);_(&quot;$&quot;* &quot;-&quot;??_);_(@_)">
                  <c:v>495470</c:v>
                </c:pt>
                <c:pt idx="10" formatCode="_(&quot;$&quot;* #,##0_);_(&quot;$&quot;* \(#,##0\);_(&quot;$&quot;* &quot;-&quot;??_);_(@_)">
                  <c:v>171790</c:v>
                </c:pt>
                <c:pt idx="11" formatCode="_(&quot;$&quot;* #,##0_);_(&quot;$&quot;* \(#,##0\);_(&quot;$&quot;* &quot;-&quot;??_);_(@_)">
                  <c:v>139324</c:v>
                </c:pt>
                <c:pt idx="12" formatCode="_(&quot;$&quot;* #,##0_);_(&quot;$&quot;* \(#,##0\);_(&quot;$&quot;* &quot;-&quot;??_);_(@_)">
                  <c:v>123325</c:v>
                </c:pt>
                <c:pt idx="13" formatCode="_(&quot;$&quot;* #,##0_);_(&quot;$&quot;* \(#,##0\);_(&quot;$&quot;* &quot;-&quot;??_);_(@_)">
                  <c:v>341472</c:v>
                </c:pt>
                <c:pt idx="14" formatCode="_(&quot;$&quot;* #,##0_);_(&quot;$&quot;* \(#,##0\);_(&quot;$&quot;* &quot;-&quot;??_);_(@_)">
                  <c:v>211132</c:v>
                </c:pt>
                <c:pt idx="15" formatCode="_(&quot;$&quot;* #,##0_);_(&quot;$&quot;* \(#,##0\);_(&quot;$&quot;* &quot;-&quot;??_);_(@_)">
                  <c:v>319800</c:v>
                </c:pt>
                <c:pt idx="16" formatCode="_(&quot;$&quot;* #,##0_);_(&quot;$&quot;* \(#,##0\);_(&quot;$&quot;* &quot;-&quot;??_);_(@_)">
                  <c:v>160674</c:v>
                </c:pt>
                <c:pt idx="17" formatCode="_(&quot;$&quot;* #,##0_);_(&quot;$&quot;* \(#,##0\);_(&quot;$&quot;* &quot;-&quot;??_);_(@_)">
                  <c:v>209818</c:v>
                </c:pt>
                <c:pt idx="18" formatCode="_(&quot;$&quot;* #,##0_);_(&quot;$&quot;* \(#,##0\);_(&quot;$&quot;* &quot;-&quot;??_);_(@_)">
                  <c:v>96843</c:v>
                </c:pt>
                <c:pt idx="19" formatCode="_(&quot;$&quot;* #,##0_);_(&quot;$&quot;* \(#,##0\);_(&quot;$&quot;* &quot;-&quot;??_);_(@_)">
                  <c:v>133929</c:v>
                </c:pt>
                <c:pt idx="20" formatCode="_(&quot;$&quot;* #,##0_);_(&quot;$&quot;* \(#,##0\);_(&quot;$&quot;* &quot;-&quot;??_);_(@_)">
                  <c:v>178821</c:v>
                </c:pt>
                <c:pt idx="21" formatCode="_(&quot;$&quot;* #,##0_);_(&quot;$&quot;* \(#,##0\);_(&quot;$&quot;* &quot;-&quot;??_);_(@_)">
                  <c:v>-45627</c:v>
                </c:pt>
                <c:pt idx="22" formatCode="_(&quot;$&quot;* #,##0_);_(&quot;$&quot;* \(#,##0\);_(&quot;$&quot;* &quot;-&quot;??_);_(@_)">
                  <c:v>-7557</c:v>
                </c:pt>
                <c:pt idx="23" formatCode="_(&quot;$&quot;* #,##0_);_(&quot;$&quot;* \(#,##0\);_(&quot;$&quot;* &quot;-&quot;??_);_(@_)">
                  <c:v>77766</c:v>
                </c:pt>
                <c:pt idx="24" formatCode="_(&quot;$&quot;* #,##0_);_(&quot;$&quot;* \(#,##0\);_(&quot;$&quot;* &quot;-&quot;??_);_(@_)">
                  <c:v>18640</c:v>
                </c:pt>
                <c:pt idx="25" formatCode="_(&quot;$&quot;* #,##0_);_(&quot;$&quot;* \(#,##0\);_(&quot;$&quot;* &quot;-&quot;??_);_(@_)">
                  <c:v>30726</c:v>
                </c:pt>
              </c:numCache>
            </c:numRef>
          </c:val>
          <c:smooth val="0"/>
          <c:extLst>
            <c:ext xmlns:c16="http://schemas.microsoft.com/office/drawing/2014/chart" uri="{C3380CC4-5D6E-409C-BE32-E72D297353CC}">
              <c16:uniqueId val="{00000002-6F58-1D4F-8129-84DA926AF31E}"/>
            </c:ext>
          </c:extLst>
        </c:ser>
        <c:dLbls>
          <c:showLegendKey val="0"/>
          <c:showVal val="0"/>
          <c:showCatName val="0"/>
          <c:showSerName val="0"/>
          <c:showPercent val="0"/>
          <c:showBubbleSize val="0"/>
        </c:dLbls>
        <c:marker val="1"/>
        <c:smooth val="0"/>
        <c:axId val="610148320"/>
        <c:axId val="610168864"/>
      </c:lineChart>
      <c:catAx>
        <c:axId val="646827120"/>
        <c:scaling>
          <c:orientation val="minMax"/>
        </c:scaling>
        <c:delete val="0"/>
        <c:axPos val="t"/>
        <c:numFmt formatCode="yyyy"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10088208"/>
        <c:crosses val="max"/>
        <c:auto val="0"/>
        <c:lblAlgn val="ctr"/>
        <c:lblOffset val="100"/>
        <c:tickLblSkip val="1"/>
        <c:tickMarkSkip val="1"/>
        <c:noMultiLvlLbl val="0"/>
      </c:catAx>
      <c:valAx>
        <c:axId val="610088208"/>
        <c:scaling>
          <c:orientation val="minMax"/>
        </c:scaling>
        <c:delete val="1"/>
        <c:axPos val="l"/>
        <c:numFmt formatCode="_(&quot;$&quot;* #,##0_);_(&quot;$&quot;* \(#,##0\);_(&quot;$&quot;* &quot;-&quot;??_);_(@_)" sourceLinked="1"/>
        <c:majorTickMark val="out"/>
        <c:minorTickMark val="none"/>
        <c:tickLblPos val="nextTo"/>
        <c:crossAx val="646827120"/>
        <c:crosses val="autoZero"/>
        <c:crossBetween val="between"/>
      </c:valAx>
      <c:catAx>
        <c:axId val="610148320"/>
        <c:scaling>
          <c:orientation val="minMax"/>
        </c:scaling>
        <c:delete val="1"/>
        <c:axPos val="b"/>
        <c:numFmt formatCode="yyyy" sourceLinked="1"/>
        <c:majorTickMark val="out"/>
        <c:minorTickMark val="none"/>
        <c:tickLblPos val="nextTo"/>
        <c:crossAx val="610168864"/>
        <c:crosses val="autoZero"/>
        <c:auto val="0"/>
        <c:lblAlgn val="ctr"/>
        <c:lblOffset val="100"/>
        <c:noMultiLvlLbl val="0"/>
      </c:catAx>
      <c:valAx>
        <c:axId val="610168864"/>
        <c:scaling>
          <c:orientation val="minMax"/>
        </c:scaling>
        <c:delete val="0"/>
        <c:axPos val="r"/>
        <c:majorGridlines>
          <c:spPr>
            <a:ln w="3175">
              <a:solidFill>
                <a:srgbClr val="808080"/>
              </a:solidFill>
              <a:prstDash val="solid"/>
            </a:ln>
          </c:spPr>
        </c:majorGridlines>
        <c:numFmt formatCode="_(\$* #,##0_);_(\$* \(#,##0\);_(\$* &quot;-&quot;_);_(@_)" sourceLinked="0"/>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10148320"/>
        <c:crosses val="max"/>
        <c:crossBetween val="between"/>
      </c:valAx>
      <c:spPr>
        <a:solidFill>
          <a:schemeClr val="accent3">
            <a:lumMod val="40000"/>
            <a:lumOff val="60000"/>
          </a:schemeClr>
        </a:solidFill>
        <a:ln w="38100">
          <a:gradFill flip="none" rotWithShape="1">
            <a:gsLst>
              <a:gs pos="0">
                <a:srgbClr val="000000"/>
              </a:gs>
              <a:gs pos="100000">
                <a:srgbClr val="FFFFFF"/>
              </a:gs>
            </a:gsLst>
            <a:lin ang="0" scaled="1"/>
            <a:tileRect/>
          </a:gra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4D120E-7F70-8549-8509-060636C1C9EC}" type="doc">
      <dgm:prSet loTypeId="urn:microsoft.com/office/officeart/2005/8/layout/pyramid3" loCatId="" qsTypeId="urn:microsoft.com/office/officeart/2005/8/quickstyle/simple4" qsCatId="simple" csTypeId="urn:microsoft.com/office/officeart/2005/8/colors/accent1_2" csCatId="accent1" phldr="1"/>
      <dgm:spPr>
        <a:scene3d>
          <a:camera prst="isometricOffAxis1Top" zoom="95000">
            <a:rot lat="13200000" lon="11400000" rev="9000000"/>
          </a:camera>
          <a:lightRig rig="freezing" dir="t"/>
        </a:scene3d>
      </dgm:spPr>
    </dgm:pt>
    <dgm:pt modelId="{85357D24-AAD1-7C43-8134-B0D1D98A6CA6}">
      <dgm:prSet phldrT="[Text]"/>
      <dgm:spPr>
        <a:gradFill rotWithShape="0">
          <a:gsLst>
            <a:gs pos="0">
              <a:schemeClr val="accent1">
                <a:hueOff val="0"/>
                <a:satOff val="0"/>
                <a:lumOff val="0"/>
                <a:alphaOff val="0"/>
                <a:satMod val="103000"/>
                <a:lumMod val="102000"/>
                <a:tint val="94000"/>
              </a:schemeClr>
            </a:gs>
            <a:gs pos="44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a:sp3d extrusionH="1016000"/>
      </dgm:spPr>
      <dgm:t>
        <a:bodyPr/>
        <a:lstStyle/>
        <a:p>
          <a:r>
            <a:rPr lang="en-US" b="0" dirty="0">
              <a:solidFill>
                <a:schemeClr val="tx1"/>
              </a:solidFill>
              <a:effectLst/>
            </a:rPr>
            <a:t>Growth</a:t>
          </a:r>
        </a:p>
      </dgm:t>
    </dgm:pt>
    <dgm:pt modelId="{98A94DB1-7E18-1B4A-B0D3-D6BFCB70A0AE}" type="parTrans" cxnId="{46362AF7-923A-3243-A619-663A328A8B56}">
      <dgm:prSet/>
      <dgm:spPr/>
      <dgm:t>
        <a:bodyPr/>
        <a:lstStyle/>
        <a:p>
          <a:endParaRPr lang="en-US">
            <a:solidFill>
              <a:schemeClr val="tx1"/>
            </a:solidFill>
            <a:effectLst/>
          </a:endParaRPr>
        </a:p>
      </dgm:t>
    </dgm:pt>
    <dgm:pt modelId="{AC72D5A8-A8AD-3543-90BA-6C49B83ED3D3}" type="sibTrans" cxnId="{46362AF7-923A-3243-A619-663A328A8B56}">
      <dgm:prSet/>
      <dgm:spPr/>
      <dgm:t>
        <a:bodyPr/>
        <a:lstStyle/>
        <a:p>
          <a:endParaRPr lang="en-US">
            <a:solidFill>
              <a:schemeClr val="tx1"/>
            </a:solidFill>
            <a:effectLst/>
          </a:endParaRPr>
        </a:p>
      </dgm:t>
    </dgm:pt>
    <dgm:pt modelId="{CD770176-5428-814F-A729-56625453B9AF}">
      <dgm:prSet phldrT="[Text]"/>
      <dgm:spPr>
        <a:sp3d extrusionH="1016000"/>
      </dgm:spPr>
      <dgm:t>
        <a:bodyPr/>
        <a:lstStyle/>
        <a:p>
          <a:r>
            <a:rPr lang="en-US" dirty="0">
              <a:solidFill>
                <a:schemeClr val="tx1"/>
              </a:solidFill>
              <a:effectLst/>
            </a:rPr>
            <a:t>Community</a:t>
          </a:r>
        </a:p>
      </dgm:t>
    </dgm:pt>
    <dgm:pt modelId="{09E23FC0-59D2-8F49-B44E-42DF1BBEB550}" type="parTrans" cxnId="{F6AFD429-C20E-2348-B52C-316C09573F15}">
      <dgm:prSet/>
      <dgm:spPr/>
      <dgm:t>
        <a:bodyPr/>
        <a:lstStyle/>
        <a:p>
          <a:endParaRPr lang="en-US">
            <a:solidFill>
              <a:schemeClr val="tx1"/>
            </a:solidFill>
            <a:effectLst/>
          </a:endParaRPr>
        </a:p>
      </dgm:t>
    </dgm:pt>
    <dgm:pt modelId="{FBC72686-F667-1243-A599-0F674714F1AB}" type="sibTrans" cxnId="{F6AFD429-C20E-2348-B52C-316C09573F15}">
      <dgm:prSet/>
      <dgm:spPr/>
      <dgm:t>
        <a:bodyPr/>
        <a:lstStyle/>
        <a:p>
          <a:endParaRPr lang="en-US">
            <a:solidFill>
              <a:schemeClr val="tx1"/>
            </a:solidFill>
            <a:effectLst/>
          </a:endParaRPr>
        </a:p>
      </dgm:t>
    </dgm:pt>
    <dgm:pt modelId="{57A50C5B-3EF3-EC48-8E69-9EF6C6E0D9A0}">
      <dgm:prSet phldrT="[Text]"/>
      <dgm:spPr>
        <a:sp3d extrusionH="1016000"/>
      </dgm:spPr>
      <dgm:t>
        <a:bodyPr/>
        <a:lstStyle/>
        <a:p>
          <a:r>
            <a:rPr lang="en-US" dirty="0">
              <a:solidFill>
                <a:schemeClr val="tx1"/>
              </a:solidFill>
              <a:effectLst/>
            </a:rPr>
            <a:t>Leadership</a:t>
          </a:r>
        </a:p>
      </dgm:t>
    </dgm:pt>
    <dgm:pt modelId="{3A356CB8-A84F-C54C-83A8-C7A512CC564F}" type="parTrans" cxnId="{97E4EE86-F2B0-C845-B908-7C50049F7849}">
      <dgm:prSet/>
      <dgm:spPr/>
      <dgm:t>
        <a:bodyPr/>
        <a:lstStyle/>
        <a:p>
          <a:endParaRPr lang="en-US">
            <a:solidFill>
              <a:schemeClr val="tx1"/>
            </a:solidFill>
            <a:effectLst/>
          </a:endParaRPr>
        </a:p>
      </dgm:t>
    </dgm:pt>
    <dgm:pt modelId="{B7BCBBD1-9AE0-1F42-9708-E69FA9E2EE11}" type="sibTrans" cxnId="{97E4EE86-F2B0-C845-B908-7C50049F7849}">
      <dgm:prSet/>
      <dgm:spPr/>
      <dgm:t>
        <a:bodyPr/>
        <a:lstStyle/>
        <a:p>
          <a:endParaRPr lang="en-US">
            <a:solidFill>
              <a:schemeClr val="tx1"/>
            </a:solidFill>
            <a:effectLst/>
          </a:endParaRPr>
        </a:p>
      </dgm:t>
    </dgm:pt>
    <dgm:pt modelId="{75FAC6DD-D638-9C4B-B4B1-0AB85823AC0D}" type="pres">
      <dgm:prSet presAssocID="{1F4D120E-7F70-8549-8509-060636C1C9EC}" presName="Name0" presStyleCnt="0">
        <dgm:presLayoutVars>
          <dgm:dir/>
          <dgm:animLvl val="lvl"/>
          <dgm:resizeHandles val="exact"/>
        </dgm:presLayoutVars>
      </dgm:prSet>
      <dgm:spPr/>
    </dgm:pt>
    <dgm:pt modelId="{25EC9C9F-6C79-B846-9C7B-F54A2EC327B9}" type="pres">
      <dgm:prSet presAssocID="{85357D24-AAD1-7C43-8134-B0D1D98A6CA6}" presName="Name8" presStyleCnt="0"/>
      <dgm:spPr>
        <a:sp3d extrusionH="1016000" prstMaterial="legacyWireframe">
          <a:bevelT w="101600" prst="riblet"/>
          <a:bevelB h="1016000" prst="coolSlant"/>
          <a:extrusionClr>
            <a:schemeClr val="accent1"/>
          </a:extrusionClr>
        </a:sp3d>
      </dgm:spPr>
    </dgm:pt>
    <dgm:pt modelId="{1F6D625A-BB4C-7543-9B58-112315A95BDD}" type="pres">
      <dgm:prSet presAssocID="{85357D24-AAD1-7C43-8134-B0D1D98A6CA6}" presName="level" presStyleLbl="node1" presStyleIdx="0" presStyleCnt="3">
        <dgm:presLayoutVars>
          <dgm:chMax val="1"/>
          <dgm:bulletEnabled val="1"/>
        </dgm:presLayoutVars>
      </dgm:prSet>
      <dgm:spPr/>
    </dgm:pt>
    <dgm:pt modelId="{F344E2FE-D79B-6B44-A2B6-DF95D12A5067}" type="pres">
      <dgm:prSet presAssocID="{85357D24-AAD1-7C43-8134-B0D1D98A6CA6}" presName="levelTx" presStyleLbl="revTx" presStyleIdx="0" presStyleCnt="0">
        <dgm:presLayoutVars>
          <dgm:chMax val="1"/>
          <dgm:bulletEnabled val="1"/>
        </dgm:presLayoutVars>
      </dgm:prSet>
      <dgm:spPr/>
    </dgm:pt>
    <dgm:pt modelId="{2B2D58D5-EC9A-6D42-BB76-C7172510DEF2}" type="pres">
      <dgm:prSet presAssocID="{57A50C5B-3EF3-EC48-8E69-9EF6C6E0D9A0}" presName="Name8" presStyleCnt="0"/>
      <dgm:spPr>
        <a:sp3d extrusionH="1016000" prstMaterial="legacyWireframe">
          <a:bevelT w="101600" prst="riblet"/>
          <a:bevelB h="1016000" prst="coolSlant"/>
          <a:extrusionClr>
            <a:schemeClr val="accent1"/>
          </a:extrusionClr>
        </a:sp3d>
      </dgm:spPr>
    </dgm:pt>
    <dgm:pt modelId="{C4D625CA-81F9-BB49-A34F-341D6CD0B5E1}" type="pres">
      <dgm:prSet presAssocID="{57A50C5B-3EF3-EC48-8E69-9EF6C6E0D9A0}" presName="level" presStyleLbl="node1" presStyleIdx="1" presStyleCnt="3">
        <dgm:presLayoutVars>
          <dgm:chMax val="1"/>
          <dgm:bulletEnabled val="1"/>
        </dgm:presLayoutVars>
      </dgm:prSet>
      <dgm:spPr/>
    </dgm:pt>
    <dgm:pt modelId="{06127C62-FDB7-664D-BC5C-A76665506595}" type="pres">
      <dgm:prSet presAssocID="{57A50C5B-3EF3-EC48-8E69-9EF6C6E0D9A0}" presName="levelTx" presStyleLbl="revTx" presStyleIdx="0" presStyleCnt="0">
        <dgm:presLayoutVars>
          <dgm:chMax val="1"/>
          <dgm:bulletEnabled val="1"/>
        </dgm:presLayoutVars>
      </dgm:prSet>
      <dgm:spPr/>
    </dgm:pt>
    <dgm:pt modelId="{80415314-B9F4-0F48-BCFF-F215003D583B}" type="pres">
      <dgm:prSet presAssocID="{CD770176-5428-814F-A729-56625453B9AF}" presName="Name8" presStyleCnt="0"/>
      <dgm:spPr>
        <a:sp3d extrusionH="1016000" prstMaterial="legacyWireframe">
          <a:bevelT w="101600" prst="riblet"/>
          <a:bevelB h="1016000" prst="coolSlant"/>
          <a:extrusionClr>
            <a:schemeClr val="accent1"/>
          </a:extrusionClr>
        </a:sp3d>
      </dgm:spPr>
    </dgm:pt>
    <dgm:pt modelId="{03AB9CD6-99C0-C84A-8A8A-A5F353722D4C}" type="pres">
      <dgm:prSet presAssocID="{CD770176-5428-814F-A729-56625453B9AF}" presName="level" presStyleLbl="node1" presStyleIdx="2" presStyleCnt="3">
        <dgm:presLayoutVars>
          <dgm:chMax val="1"/>
          <dgm:bulletEnabled val="1"/>
        </dgm:presLayoutVars>
      </dgm:prSet>
      <dgm:spPr/>
    </dgm:pt>
    <dgm:pt modelId="{513CE47B-0E51-B546-96F0-361276986696}" type="pres">
      <dgm:prSet presAssocID="{CD770176-5428-814F-A729-56625453B9AF}" presName="levelTx" presStyleLbl="revTx" presStyleIdx="0" presStyleCnt="0">
        <dgm:presLayoutVars>
          <dgm:chMax val="1"/>
          <dgm:bulletEnabled val="1"/>
        </dgm:presLayoutVars>
      </dgm:prSet>
      <dgm:spPr/>
    </dgm:pt>
  </dgm:ptLst>
  <dgm:cxnLst>
    <dgm:cxn modelId="{76AF1217-FAEA-1248-A0D9-7FB77AAFFD2B}" type="presOf" srcId="{85357D24-AAD1-7C43-8134-B0D1D98A6CA6}" destId="{F344E2FE-D79B-6B44-A2B6-DF95D12A5067}" srcOrd="1" destOrd="0" presId="urn:microsoft.com/office/officeart/2005/8/layout/pyramid3"/>
    <dgm:cxn modelId="{F6AFD429-C20E-2348-B52C-316C09573F15}" srcId="{1F4D120E-7F70-8549-8509-060636C1C9EC}" destId="{CD770176-5428-814F-A729-56625453B9AF}" srcOrd="2" destOrd="0" parTransId="{09E23FC0-59D2-8F49-B44E-42DF1BBEB550}" sibTransId="{FBC72686-F667-1243-A599-0F674714F1AB}"/>
    <dgm:cxn modelId="{CFBF0537-7238-864F-B7C5-E20A6F5B1FE2}" type="presOf" srcId="{1F4D120E-7F70-8549-8509-060636C1C9EC}" destId="{75FAC6DD-D638-9C4B-B4B1-0AB85823AC0D}" srcOrd="0" destOrd="0" presId="urn:microsoft.com/office/officeart/2005/8/layout/pyramid3"/>
    <dgm:cxn modelId="{A0CDBA3B-204B-5241-BCE2-E4BDC231311E}" type="presOf" srcId="{85357D24-AAD1-7C43-8134-B0D1D98A6CA6}" destId="{1F6D625A-BB4C-7543-9B58-112315A95BDD}" srcOrd="0" destOrd="0" presId="urn:microsoft.com/office/officeart/2005/8/layout/pyramid3"/>
    <dgm:cxn modelId="{B0EF6E61-85B8-2049-8790-73457C0AD4D1}" type="presOf" srcId="{CD770176-5428-814F-A729-56625453B9AF}" destId="{03AB9CD6-99C0-C84A-8A8A-A5F353722D4C}" srcOrd="0" destOrd="0" presId="urn:microsoft.com/office/officeart/2005/8/layout/pyramid3"/>
    <dgm:cxn modelId="{A711A97C-B395-BC4E-8EA5-43C3B28D8AF4}" type="presOf" srcId="{57A50C5B-3EF3-EC48-8E69-9EF6C6E0D9A0}" destId="{06127C62-FDB7-664D-BC5C-A76665506595}" srcOrd="1" destOrd="0" presId="urn:microsoft.com/office/officeart/2005/8/layout/pyramid3"/>
    <dgm:cxn modelId="{97E4EE86-F2B0-C845-B908-7C50049F7849}" srcId="{1F4D120E-7F70-8549-8509-060636C1C9EC}" destId="{57A50C5B-3EF3-EC48-8E69-9EF6C6E0D9A0}" srcOrd="1" destOrd="0" parTransId="{3A356CB8-A84F-C54C-83A8-C7A512CC564F}" sibTransId="{B7BCBBD1-9AE0-1F42-9708-E69FA9E2EE11}"/>
    <dgm:cxn modelId="{4E87C9A3-7F81-704F-B1B6-8EDD966FCC83}" type="presOf" srcId="{CD770176-5428-814F-A729-56625453B9AF}" destId="{513CE47B-0E51-B546-96F0-361276986696}" srcOrd="1" destOrd="0" presId="urn:microsoft.com/office/officeart/2005/8/layout/pyramid3"/>
    <dgm:cxn modelId="{1AA763AB-8EF5-FC41-A5FE-5757DFB918CC}" type="presOf" srcId="{57A50C5B-3EF3-EC48-8E69-9EF6C6E0D9A0}" destId="{C4D625CA-81F9-BB49-A34F-341D6CD0B5E1}" srcOrd="0" destOrd="0" presId="urn:microsoft.com/office/officeart/2005/8/layout/pyramid3"/>
    <dgm:cxn modelId="{46362AF7-923A-3243-A619-663A328A8B56}" srcId="{1F4D120E-7F70-8549-8509-060636C1C9EC}" destId="{85357D24-AAD1-7C43-8134-B0D1D98A6CA6}" srcOrd="0" destOrd="0" parTransId="{98A94DB1-7E18-1B4A-B0D3-D6BFCB70A0AE}" sibTransId="{AC72D5A8-A8AD-3543-90BA-6C49B83ED3D3}"/>
    <dgm:cxn modelId="{BC24D26A-CCA0-0749-BA47-8EA85B24F0BA}" type="presParOf" srcId="{75FAC6DD-D638-9C4B-B4B1-0AB85823AC0D}" destId="{25EC9C9F-6C79-B846-9C7B-F54A2EC327B9}" srcOrd="0" destOrd="0" presId="urn:microsoft.com/office/officeart/2005/8/layout/pyramid3"/>
    <dgm:cxn modelId="{1B08E85C-788B-7A4D-8BAC-C9C6A223263B}" type="presParOf" srcId="{25EC9C9F-6C79-B846-9C7B-F54A2EC327B9}" destId="{1F6D625A-BB4C-7543-9B58-112315A95BDD}" srcOrd="0" destOrd="0" presId="urn:microsoft.com/office/officeart/2005/8/layout/pyramid3"/>
    <dgm:cxn modelId="{E5D1DAC4-BEF2-2943-A97F-AAFAED1D9A81}" type="presParOf" srcId="{25EC9C9F-6C79-B846-9C7B-F54A2EC327B9}" destId="{F344E2FE-D79B-6B44-A2B6-DF95D12A5067}" srcOrd="1" destOrd="0" presId="urn:microsoft.com/office/officeart/2005/8/layout/pyramid3"/>
    <dgm:cxn modelId="{5208CBFE-7996-D847-BB0F-C07F323BB364}" type="presParOf" srcId="{75FAC6DD-D638-9C4B-B4B1-0AB85823AC0D}" destId="{2B2D58D5-EC9A-6D42-BB76-C7172510DEF2}" srcOrd="1" destOrd="0" presId="urn:microsoft.com/office/officeart/2005/8/layout/pyramid3"/>
    <dgm:cxn modelId="{0C9F72A5-DAE3-2647-AD69-70CB9BCA9ABA}" type="presParOf" srcId="{2B2D58D5-EC9A-6D42-BB76-C7172510DEF2}" destId="{C4D625CA-81F9-BB49-A34F-341D6CD0B5E1}" srcOrd="0" destOrd="0" presId="urn:microsoft.com/office/officeart/2005/8/layout/pyramid3"/>
    <dgm:cxn modelId="{E6F859C7-D633-CA41-9791-82F2C192877A}" type="presParOf" srcId="{2B2D58D5-EC9A-6D42-BB76-C7172510DEF2}" destId="{06127C62-FDB7-664D-BC5C-A76665506595}" srcOrd="1" destOrd="0" presId="urn:microsoft.com/office/officeart/2005/8/layout/pyramid3"/>
    <dgm:cxn modelId="{484A8038-3E3A-104A-91A4-436BD5CD427A}" type="presParOf" srcId="{75FAC6DD-D638-9C4B-B4B1-0AB85823AC0D}" destId="{80415314-B9F4-0F48-BCFF-F215003D583B}" srcOrd="2" destOrd="0" presId="urn:microsoft.com/office/officeart/2005/8/layout/pyramid3"/>
    <dgm:cxn modelId="{70B7CB13-CCF4-C94F-9A8A-531D4ED340C2}" type="presParOf" srcId="{80415314-B9F4-0F48-BCFF-F215003D583B}" destId="{03AB9CD6-99C0-C84A-8A8A-A5F353722D4C}" srcOrd="0" destOrd="0" presId="urn:microsoft.com/office/officeart/2005/8/layout/pyramid3"/>
    <dgm:cxn modelId="{7B1BCAD1-645A-834B-9C2E-C40AC1D99D61}" type="presParOf" srcId="{80415314-B9F4-0F48-BCFF-F215003D583B}" destId="{513CE47B-0E51-B546-96F0-361276986696}" srcOrd="1" destOrd="0" presId="urn:microsoft.com/office/officeart/2005/8/layout/pyramid3"/>
  </dgm:cxnLst>
  <dgm:bg>
    <a:solidFill>
      <a:schemeClr val="bg1"/>
    </a:solidFill>
    <a:effectLst>
      <a:outerShdw blurRad="152400" dist="317500" dir="5400000" sx="90000" sy="-19000" rotWithShape="0">
        <a:schemeClr val="tx2">
          <a:alpha val="15000"/>
        </a:scheme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D120E-7F70-8549-8509-060636C1C9EC}" type="doc">
      <dgm:prSet loTypeId="urn:microsoft.com/office/officeart/2005/8/layout/pyramid3" loCatId="" qsTypeId="urn:microsoft.com/office/officeart/2005/8/quickstyle/simple4" qsCatId="simple" csTypeId="urn:microsoft.com/office/officeart/2005/8/colors/accent1_2" csCatId="accent1" phldr="1"/>
      <dgm:spPr>
        <a:scene3d>
          <a:camera prst="isometricOffAxis1Top" zoom="95000">
            <a:rot lat="13200000" lon="11400000" rev="9000000"/>
          </a:camera>
          <a:lightRig rig="freezing" dir="t"/>
        </a:scene3d>
      </dgm:spPr>
    </dgm:pt>
    <dgm:pt modelId="{85357D24-AAD1-7C43-8134-B0D1D98A6CA6}">
      <dgm:prSet phldrT="[Text]"/>
      <dgm:spPr>
        <a:gradFill rotWithShape="0">
          <a:gsLst>
            <a:gs pos="0">
              <a:schemeClr val="accent1">
                <a:hueOff val="0"/>
                <a:satOff val="0"/>
                <a:lumOff val="0"/>
                <a:alphaOff val="0"/>
                <a:satMod val="103000"/>
                <a:lumMod val="102000"/>
                <a:tint val="94000"/>
              </a:schemeClr>
            </a:gs>
            <a:gs pos="44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a:sp3d extrusionH="1016000"/>
      </dgm:spPr>
      <dgm:t>
        <a:bodyPr/>
        <a:lstStyle/>
        <a:p>
          <a:r>
            <a:rPr lang="en-US" b="0" dirty="0">
              <a:solidFill>
                <a:schemeClr val="tx1"/>
              </a:solidFill>
              <a:effectLst/>
            </a:rPr>
            <a:t>Growth</a:t>
          </a:r>
        </a:p>
      </dgm:t>
    </dgm:pt>
    <dgm:pt modelId="{98A94DB1-7E18-1B4A-B0D3-D6BFCB70A0AE}" type="parTrans" cxnId="{46362AF7-923A-3243-A619-663A328A8B56}">
      <dgm:prSet/>
      <dgm:spPr/>
      <dgm:t>
        <a:bodyPr/>
        <a:lstStyle/>
        <a:p>
          <a:endParaRPr lang="en-US">
            <a:solidFill>
              <a:schemeClr val="tx1"/>
            </a:solidFill>
            <a:effectLst/>
          </a:endParaRPr>
        </a:p>
      </dgm:t>
    </dgm:pt>
    <dgm:pt modelId="{AC72D5A8-A8AD-3543-90BA-6C49B83ED3D3}" type="sibTrans" cxnId="{46362AF7-923A-3243-A619-663A328A8B56}">
      <dgm:prSet/>
      <dgm:spPr/>
      <dgm:t>
        <a:bodyPr/>
        <a:lstStyle/>
        <a:p>
          <a:endParaRPr lang="en-US">
            <a:solidFill>
              <a:schemeClr val="tx1"/>
            </a:solidFill>
            <a:effectLst/>
          </a:endParaRPr>
        </a:p>
      </dgm:t>
    </dgm:pt>
    <dgm:pt modelId="{CD770176-5428-814F-A729-56625453B9AF}">
      <dgm:prSet phldrT="[Text]"/>
      <dgm:spPr>
        <a:sp3d extrusionH="1016000"/>
      </dgm:spPr>
      <dgm:t>
        <a:bodyPr/>
        <a:lstStyle/>
        <a:p>
          <a:r>
            <a:rPr lang="en-US" dirty="0">
              <a:solidFill>
                <a:schemeClr val="tx1"/>
              </a:solidFill>
              <a:effectLst/>
            </a:rPr>
            <a:t>Community</a:t>
          </a:r>
        </a:p>
      </dgm:t>
    </dgm:pt>
    <dgm:pt modelId="{09E23FC0-59D2-8F49-B44E-42DF1BBEB550}" type="parTrans" cxnId="{F6AFD429-C20E-2348-B52C-316C09573F15}">
      <dgm:prSet/>
      <dgm:spPr/>
      <dgm:t>
        <a:bodyPr/>
        <a:lstStyle/>
        <a:p>
          <a:endParaRPr lang="en-US">
            <a:solidFill>
              <a:schemeClr val="tx1"/>
            </a:solidFill>
            <a:effectLst/>
          </a:endParaRPr>
        </a:p>
      </dgm:t>
    </dgm:pt>
    <dgm:pt modelId="{FBC72686-F667-1243-A599-0F674714F1AB}" type="sibTrans" cxnId="{F6AFD429-C20E-2348-B52C-316C09573F15}">
      <dgm:prSet/>
      <dgm:spPr/>
      <dgm:t>
        <a:bodyPr/>
        <a:lstStyle/>
        <a:p>
          <a:endParaRPr lang="en-US">
            <a:solidFill>
              <a:schemeClr val="tx1"/>
            </a:solidFill>
            <a:effectLst/>
          </a:endParaRPr>
        </a:p>
      </dgm:t>
    </dgm:pt>
    <dgm:pt modelId="{57A50C5B-3EF3-EC48-8E69-9EF6C6E0D9A0}">
      <dgm:prSet phldrT="[Text]"/>
      <dgm:spPr>
        <a:sp3d extrusionH="1016000"/>
      </dgm:spPr>
      <dgm:t>
        <a:bodyPr/>
        <a:lstStyle/>
        <a:p>
          <a:r>
            <a:rPr lang="en-US" dirty="0">
              <a:solidFill>
                <a:schemeClr val="tx1"/>
              </a:solidFill>
              <a:effectLst/>
            </a:rPr>
            <a:t>Leadership</a:t>
          </a:r>
        </a:p>
      </dgm:t>
    </dgm:pt>
    <dgm:pt modelId="{3A356CB8-A84F-C54C-83A8-C7A512CC564F}" type="parTrans" cxnId="{97E4EE86-F2B0-C845-B908-7C50049F7849}">
      <dgm:prSet/>
      <dgm:spPr/>
      <dgm:t>
        <a:bodyPr/>
        <a:lstStyle/>
        <a:p>
          <a:endParaRPr lang="en-US">
            <a:solidFill>
              <a:schemeClr val="tx1"/>
            </a:solidFill>
            <a:effectLst/>
          </a:endParaRPr>
        </a:p>
      </dgm:t>
    </dgm:pt>
    <dgm:pt modelId="{B7BCBBD1-9AE0-1F42-9708-E69FA9E2EE11}" type="sibTrans" cxnId="{97E4EE86-F2B0-C845-B908-7C50049F7849}">
      <dgm:prSet/>
      <dgm:spPr/>
      <dgm:t>
        <a:bodyPr/>
        <a:lstStyle/>
        <a:p>
          <a:endParaRPr lang="en-US">
            <a:solidFill>
              <a:schemeClr val="tx1"/>
            </a:solidFill>
            <a:effectLst/>
          </a:endParaRPr>
        </a:p>
      </dgm:t>
    </dgm:pt>
    <dgm:pt modelId="{75FAC6DD-D638-9C4B-B4B1-0AB85823AC0D}" type="pres">
      <dgm:prSet presAssocID="{1F4D120E-7F70-8549-8509-060636C1C9EC}" presName="Name0" presStyleCnt="0">
        <dgm:presLayoutVars>
          <dgm:dir/>
          <dgm:animLvl val="lvl"/>
          <dgm:resizeHandles val="exact"/>
        </dgm:presLayoutVars>
      </dgm:prSet>
      <dgm:spPr/>
    </dgm:pt>
    <dgm:pt modelId="{25EC9C9F-6C79-B846-9C7B-F54A2EC327B9}" type="pres">
      <dgm:prSet presAssocID="{85357D24-AAD1-7C43-8134-B0D1D98A6CA6}" presName="Name8" presStyleCnt="0"/>
      <dgm:spPr>
        <a:sp3d extrusionH="1016000" prstMaterial="legacyWireframe">
          <a:bevelT w="101600" prst="riblet"/>
          <a:bevelB h="1016000" prst="coolSlant"/>
          <a:extrusionClr>
            <a:schemeClr val="accent1"/>
          </a:extrusionClr>
        </a:sp3d>
      </dgm:spPr>
    </dgm:pt>
    <dgm:pt modelId="{1F6D625A-BB4C-7543-9B58-112315A95BDD}" type="pres">
      <dgm:prSet presAssocID="{85357D24-AAD1-7C43-8134-B0D1D98A6CA6}" presName="level" presStyleLbl="node1" presStyleIdx="0" presStyleCnt="3">
        <dgm:presLayoutVars>
          <dgm:chMax val="1"/>
          <dgm:bulletEnabled val="1"/>
        </dgm:presLayoutVars>
      </dgm:prSet>
      <dgm:spPr/>
    </dgm:pt>
    <dgm:pt modelId="{F344E2FE-D79B-6B44-A2B6-DF95D12A5067}" type="pres">
      <dgm:prSet presAssocID="{85357D24-AAD1-7C43-8134-B0D1D98A6CA6}" presName="levelTx" presStyleLbl="revTx" presStyleIdx="0" presStyleCnt="0">
        <dgm:presLayoutVars>
          <dgm:chMax val="1"/>
          <dgm:bulletEnabled val="1"/>
        </dgm:presLayoutVars>
      </dgm:prSet>
      <dgm:spPr/>
    </dgm:pt>
    <dgm:pt modelId="{2B2D58D5-EC9A-6D42-BB76-C7172510DEF2}" type="pres">
      <dgm:prSet presAssocID="{57A50C5B-3EF3-EC48-8E69-9EF6C6E0D9A0}" presName="Name8" presStyleCnt="0"/>
      <dgm:spPr>
        <a:sp3d extrusionH="1016000" prstMaterial="legacyWireframe">
          <a:bevelT w="101600" prst="riblet"/>
          <a:bevelB h="1016000" prst="coolSlant"/>
          <a:extrusionClr>
            <a:schemeClr val="accent1"/>
          </a:extrusionClr>
        </a:sp3d>
      </dgm:spPr>
    </dgm:pt>
    <dgm:pt modelId="{C4D625CA-81F9-BB49-A34F-341D6CD0B5E1}" type="pres">
      <dgm:prSet presAssocID="{57A50C5B-3EF3-EC48-8E69-9EF6C6E0D9A0}" presName="level" presStyleLbl="node1" presStyleIdx="1" presStyleCnt="3">
        <dgm:presLayoutVars>
          <dgm:chMax val="1"/>
          <dgm:bulletEnabled val="1"/>
        </dgm:presLayoutVars>
      </dgm:prSet>
      <dgm:spPr/>
    </dgm:pt>
    <dgm:pt modelId="{06127C62-FDB7-664D-BC5C-A76665506595}" type="pres">
      <dgm:prSet presAssocID="{57A50C5B-3EF3-EC48-8E69-9EF6C6E0D9A0}" presName="levelTx" presStyleLbl="revTx" presStyleIdx="0" presStyleCnt="0">
        <dgm:presLayoutVars>
          <dgm:chMax val="1"/>
          <dgm:bulletEnabled val="1"/>
        </dgm:presLayoutVars>
      </dgm:prSet>
      <dgm:spPr/>
    </dgm:pt>
    <dgm:pt modelId="{80415314-B9F4-0F48-BCFF-F215003D583B}" type="pres">
      <dgm:prSet presAssocID="{CD770176-5428-814F-A729-56625453B9AF}" presName="Name8" presStyleCnt="0"/>
      <dgm:spPr>
        <a:sp3d extrusionH="1016000" prstMaterial="legacyWireframe">
          <a:bevelT w="101600" prst="riblet"/>
          <a:bevelB h="1016000" prst="coolSlant"/>
          <a:extrusionClr>
            <a:schemeClr val="accent1"/>
          </a:extrusionClr>
        </a:sp3d>
      </dgm:spPr>
    </dgm:pt>
    <dgm:pt modelId="{03AB9CD6-99C0-C84A-8A8A-A5F353722D4C}" type="pres">
      <dgm:prSet presAssocID="{CD770176-5428-814F-A729-56625453B9AF}" presName="level" presStyleLbl="node1" presStyleIdx="2" presStyleCnt="3">
        <dgm:presLayoutVars>
          <dgm:chMax val="1"/>
          <dgm:bulletEnabled val="1"/>
        </dgm:presLayoutVars>
      </dgm:prSet>
      <dgm:spPr/>
    </dgm:pt>
    <dgm:pt modelId="{513CE47B-0E51-B546-96F0-361276986696}" type="pres">
      <dgm:prSet presAssocID="{CD770176-5428-814F-A729-56625453B9AF}" presName="levelTx" presStyleLbl="revTx" presStyleIdx="0" presStyleCnt="0">
        <dgm:presLayoutVars>
          <dgm:chMax val="1"/>
          <dgm:bulletEnabled val="1"/>
        </dgm:presLayoutVars>
      </dgm:prSet>
      <dgm:spPr/>
    </dgm:pt>
  </dgm:ptLst>
  <dgm:cxnLst>
    <dgm:cxn modelId="{76AF1217-FAEA-1248-A0D9-7FB77AAFFD2B}" type="presOf" srcId="{85357D24-AAD1-7C43-8134-B0D1D98A6CA6}" destId="{F344E2FE-D79B-6B44-A2B6-DF95D12A5067}" srcOrd="1" destOrd="0" presId="urn:microsoft.com/office/officeart/2005/8/layout/pyramid3"/>
    <dgm:cxn modelId="{F6AFD429-C20E-2348-B52C-316C09573F15}" srcId="{1F4D120E-7F70-8549-8509-060636C1C9EC}" destId="{CD770176-5428-814F-A729-56625453B9AF}" srcOrd="2" destOrd="0" parTransId="{09E23FC0-59D2-8F49-B44E-42DF1BBEB550}" sibTransId="{FBC72686-F667-1243-A599-0F674714F1AB}"/>
    <dgm:cxn modelId="{CFBF0537-7238-864F-B7C5-E20A6F5B1FE2}" type="presOf" srcId="{1F4D120E-7F70-8549-8509-060636C1C9EC}" destId="{75FAC6DD-D638-9C4B-B4B1-0AB85823AC0D}" srcOrd="0" destOrd="0" presId="urn:microsoft.com/office/officeart/2005/8/layout/pyramid3"/>
    <dgm:cxn modelId="{A0CDBA3B-204B-5241-BCE2-E4BDC231311E}" type="presOf" srcId="{85357D24-AAD1-7C43-8134-B0D1D98A6CA6}" destId="{1F6D625A-BB4C-7543-9B58-112315A95BDD}" srcOrd="0" destOrd="0" presId="urn:microsoft.com/office/officeart/2005/8/layout/pyramid3"/>
    <dgm:cxn modelId="{B0EF6E61-85B8-2049-8790-73457C0AD4D1}" type="presOf" srcId="{CD770176-5428-814F-A729-56625453B9AF}" destId="{03AB9CD6-99C0-C84A-8A8A-A5F353722D4C}" srcOrd="0" destOrd="0" presId="urn:microsoft.com/office/officeart/2005/8/layout/pyramid3"/>
    <dgm:cxn modelId="{A711A97C-B395-BC4E-8EA5-43C3B28D8AF4}" type="presOf" srcId="{57A50C5B-3EF3-EC48-8E69-9EF6C6E0D9A0}" destId="{06127C62-FDB7-664D-BC5C-A76665506595}" srcOrd="1" destOrd="0" presId="urn:microsoft.com/office/officeart/2005/8/layout/pyramid3"/>
    <dgm:cxn modelId="{97E4EE86-F2B0-C845-B908-7C50049F7849}" srcId="{1F4D120E-7F70-8549-8509-060636C1C9EC}" destId="{57A50C5B-3EF3-EC48-8E69-9EF6C6E0D9A0}" srcOrd="1" destOrd="0" parTransId="{3A356CB8-A84F-C54C-83A8-C7A512CC564F}" sibTransId="{B7BCBBD1-9AE0-1F42-9708-E69FA9E2EE11}"/>
    <dgm:cxn modelId="{4E87C9A3-7F81-704F-B1B6-8EDD966FCC83}" type="presOf" srcId="{CD770176-5428-814F-A729-56625453B9AF}" destId="{513CE47B-0E51-B546-96F0-361276986696}" srcOrd="1" destOrd="0" presId="urn:microsoft.com/office/officeart/2005/8/layout/pyramid3"/>
    <dgm:cxn modelId="{1AA763AB-8EF5-FC41-A5FE-5757DFB918CC}" type="presOf" srcId="{57A50C5B-3EF3-EC48-8E69-9EF6C6E0D9A0}" destId="{C4D625CA-81F9-BB49-A34F-341D6CD0B5E1}" srcOrd="0" destOrd="0" presId="urn:microsoft.com/office/officeart/2005/8/layout/pyramid3"/>
    <dgm:cxn modelId="{46362AF7-923A-3243-A619-663A328A8B56}" srcId="{1F4D120E-7F70-8549-8509-060636C1C9EC}" destId="{85357D24-AAD1-7C43-8134-B0D1D98A6CA6}" srcOrd="0" destOrd="0" parTransId="{98A94DB1-7E18-1B4A-B0D3-D6BFCB70A0AE}" sibTransId="{AC72D5A8-A8AD-3543-90BA-6C49B83ED3D3}"/>
    <dgm:cxn modelId="{BC24D26A-CCA0-0749-BA47-8EA85B24F0BA}" type="presParOf" srcId="{75FAC6DD-D638-9C4B-B4B1-0AB85823AC0D}" destId="{25EC9C9F-6C79-B846-9C7B-F54A2EC327B9}" srcOrd="0" destOrd="0" presId="urn:microsoft.com/office/officeart/2005/8/layout/pyramid3"/>
    <dgm:cxn modelId="{1B08E85C-788B-7A4D-8BAC-C9C6A223263B}" type="presParOf" srcId="{25EC9C9F-6C79-B846-9C7B-F54A2EC327B9}" destId="{1F6D625A-BB4C-7543-9B58-112315A95BDD}" srcOrd="0" destOrd="0" presId="urn:microsoft.com/office/officeart/2005/8/layout/pyramid3"/>
    <dgm:cxn modelId="{E5D1DAC4-BEF2-2943-A97F-AAFAED1D9A81}" type="presParOf" srcId="{25EC9C9F-6C79-B846-9C7B-F54A2EC327B9}" destId="{F344E2FE-D79B-6B44-A2B6-DF95D12A5067}" srcOrd="1" destOrd="0" presId="urn:microsoft.com/office/officeart/2005/8/layout/pyramid3"/>
    <dgm:cxn modelId="{5208CBFE-7996-D847-BB0F-C07F323BB364}" type="presParOf" srcId="{75FAC6DD-D638-9C4B-B4B1-0AB85823AC0D}" destId="{2B2D58D5-EC9A-6D42-BB76-C7172510DEF2}" srcOrd="1" destOrd="0" presId="urn:microsoft.com/office/officeart/2005/8/layout/pyramid3"/>
    <dgm:cxn modelId="{0C9F72A5-DAE3-2647-AD69-70CB9BCA9ABA}" type="presParOf" srcId="{2B2D58D5-EC9A-6D42-BB76-C7172510DEF2}" destId="{C4D625CA-81F9-BB49-A34F-341D6CD0B5E1}" srcOrd="0" destOrd="0" presId="urn:microsoft.com/office/officeart/2005/8/layout/pyramid3"/>
    <dgm:cxn modelId="{E6F859C7-D633-CA41-9791-82F2C192877A}" type="presParOf" srcId="{2B2D58D5-EC9A-6D42-BB76-C7172510DEF2}" destId="{06127C62-FDB7-664D-BC5C-A76665506595}" srcOrd="1" destOrd="0" presId="urn:microsoft.com/office/officeart/2005/8/layout/pyramid3"/>
    <dgm:cxn modelId="{484A8038-3E3A-104A-91A4-436BD5CD427A}" type="presParOf" srcId="{75FAC6DD-D638-9C4B-B4B1-0AB85823AC0D}" destId="{80415314-B9F4-0F48-BCFF-F215003D583B}" srcOrd="2" destOrd="0" presId="urn:microsoft.com/office/officeart/2005/8/layout/pyramid3"/>
    <dgm:cxn modelId="{70B7CB13-CCF4-C94F-9A8A-531D4ED340C2}" type="presParOf" srcId="{80415314-B9F4-0F48-BCFF-F215003D583B}" destId="{03AB9CD6-99C0-C84A-8A8A-A5F353722D4C}" srcOrd="0" destOrd="0" presId="urn:microsoft.com/office/officeart/2005/8/layout/pyramid3"/>
    <dgm:cxn modelId="{7B1BCAD1-645A-834B-9C2E-C40AC1D99D61}" type="presParOf" srcId="{80415314-B9F4-0F48-BCFF-F215003D583B}" destId="{513CE47B-0E51-B546-96F0-361276986696}" srcOrd="1" destOrd="0" presId="urn:microsoft.com/office/officeart/2005/8/layout/pyramid3"/>
  </dgm:cxnLst>
  <dgm:bg>
    <a:effectLst>
      <a:outerShdw blurRad="152400" dist="317500" dir="5400000" sx="90000" sy="-19000" rotWithShape="0">
        <a:schemeClr val="tx2">
          <a:alpha val="15000"/>
        </a:scheme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4D120E-7F70-8549-8509-060636C1C9EC}" type="doc">
      <dgm:prSet loTypeId="urn:microsoft.com/office/officeart/2005/8/layout/pyramid3" loCatId="" qsTypeId="urn:microsoft.com/office/officeart/2005/8/quickstyle/simple4" qsCatId="simple" csTypeId="urn:microsoft.com/office/officeart/2005/8/colors/accent1_2" csCatId="accent1" phldr="1"/>
      <dgm:spPr>
        <a:scene3d>
          <a:camera prst="isometricOffAxis1Top" zoom="95000">
            <a:rot lat="13200000" lon="11400000" rev="9000000"/>
          </a:camera>
          <a:lightRig rig="freezing" dir="t"/>
        </a:scene3d>
      </dgm:spPr>
    </dgm:pt>
    <dgm:pt modelId="{85357D24-AAD1-7C43-8134-B0D1D98A6CA6}">
      <dgm:prSet phldrT="[Text]"/>
      <dgm:spPr>
        <a:gradFill rotWithShape="0">
          <a:gsLst>
            <a:gs pos="0">
              <a:schemeClr val="accent1">
                <a:hueOff val="0"/>
                <a:satOff val="0"/>
                <a:lumOff val="0"/>
                <a:alphaOff val="0"/>
                <a:satMod val="103000"/>
                <a:lumMod val="102000"/>
                <a:tint val="94000"/>
              </a:schemeClr>
            </a:gs>
            <a:gs pos="44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a:sp3d extrusionH="1016000"/>
      </dgm:spPr>
      <dgm:t>
        <a:bodyPr/>
        <a:lstStyle/>
        <a:p>
          <a:r>
            <a:rPr lang="en-US" b="0" dirty="0">
              <a:solidFill>
                <a:schemeClr val="tx1"/>
              </a:solidFill>
              <a:effectLst/>
            </a:rPr>
            <a:t>Growth</a:t>
          </a:r>
        </a:p>
      </dgm:t>
    </dgm:pt>
    <dgm:pt modelId="{98A94DB1-7E18-1B4A-B0D3-D6BFCB70A0AE}" type="parTrans" cxnId="{46362AF7-923A-3243-A619-663A328A8B56}">
      <dgm:prSet/>
      <dgm:spPr/>
      <dgm:t>
        <a:bodyPr/>
        <a:lstStyle/>
        <a:p>
          <a:endParaRPr lang="en-US">
            <a:solidFill>
              <a:schemeClr val="tx1"/>
            </a:solidFill>
            <a:effectLst/>
          </a:endParaRPr>
        </a:p>
      </dgm:t>
    </dgm:pt>
    <dgm:pt modelId="{AC72D5A8-A8AD-3543-90BA-6C49B83ED3D3}" type="sibTrans" cxnId="{46362AF7-923A-3243-A619-663A328A8B56}">
      <dgm:prSet/>
      <dgm:spPr/>
      <dgm:t>
        <a:bodyPr/>
        <a:lstStyle/>
        <a:p>
          <a:endParaRPr lang="en-US">
            <a:solidFill>
              <a:schemeClr val="tx1"/>
            </a:solidFill>
            <a:effectLst/>
          </a:endParaRPr>
        </a:p>
      </dgm:t>
    </dgm:pt>
    <dgm:pt modelId="{CD770176-5428-814F-A729-56625453B9AF}">
      <dgm:prSet phldrT="[Text]"/>
      <dgm:spPr>
        <a:sp3d extrusionH="1016000"/>
      </dgm:spPr>
      <dgm:t>
        <a:bodyPr/>
        <a:lstStyle/>
        <a:p>
          <a:r>
            <a:rPr lang="en-US" dirty="0">
              <a:solidFill>
                <a:schemeClr val="tx1"/>
              </a:solidFill>
              <a:effectLst/>
            </a:rPr>
            <a:t>Community</a:t>
          </a:r>
        </a:p>
      </dgm:t>
    </dgm:pt>
    <dgm:pt modelId="{09E23FC0-59D2-8F49-B44E-42DF1BBEB550}" type="parTrans" cxnId="{F6AFD429-C20E-2348-B52C-316C09573F15}">
      <dgm:prSet/>
      <dgm:spPr/>
      <dgm:t>
        <a:bodyPr/>
        <a:lstStyle/>
        <a:p>
          <a:endParaRPr lang="en-US">
            <a:solidFill>
              <a:schemeClr val="tx1"/>
            </a:solidFill>
            <a:effectLst/>
          </a:endParaRPr>
        </a:p>
      </dgm:t>
    </dgm:pt>
    <dgm:pt modelId="{FBC72686-F667-1243-A599-0F674714F1AB}" type="sibTrans" cxnId="{F6AFD429-C20E-2348-B52C-316C09573F15}">
      <dgm:prSet/>
      <dgm:spPr/>
      <dgm:t>
        <a:bodyPr/>
        <a:lstStyle/>
        <a:p>
          <a:endParaRPr lang="en-US">
            <a:solidFill>
              <a:schemeClr val="tx1"/>
            </a:solidFill>
            <a:effectLst/>
          </a:endParaRPr>
        </a:p>
      </dgm:t>
    </dgm:pt>
    <dgm:pt modelId="{57A50C5B-3EF3-EC48-8E69-9EF6C6E0D9A0}">
      <dgm:prSet phldrT="[Text]"/>
      <dgm:spPr>
        <a:sp3d extrusionH="1016000"/>
      </dgm:spPr>
      <dgm:t>
        <a:bodyPr/>
        <a:lstStyle/>
        <a:p>
          <a:r>
            <a:rPr lang="en-US" dirty="0">
              <a:solidFill>
                <a:schemeClr val="tx1"/>
              </a:solidFill>
              <a:effectLst/>
            </a:rPr>
            <a:t>Leadership</a:t>
          </a:r>
        </a:p>
      </dgm:t>
    </dgm:pt>
    <dgm:pt modelId="{3A356CB8-A84F-C54C-83A8-C7A512CC564F}" type="parTrans" cxnId="{97E4EE86-F2B0-C845-B908-7C50049F7849}">
      <dgm:prSet/>
      <dgm:spPr/>
      <dgm:t>
        <a:bodyPr/>
        <a:lstStyle/>
        <a:p>
          <a:endParaRPr lang="en-US">
            <a:solidFill>
              <a:schemeClr val="tx1"/>
            </a:solidFill>
            <a:effectLst/>
          </a:endParaRPr>
        </a:p>
      </dgm:t>
    </dgm:pt>
    <dgm:pt modelId="{B7BCBBD1-9AE0-1F42-9708-E69FA9E2EE11}" type="sibTrans" cxnId="{97E4EE86-F2B0-C845-B908-7C50049F7849}">
      <dgm:prSet/>
      <dgm:spPr/>
      <dgm:t>
        <a:bodyPr/>
        <a:lstStyle/>
        <a:p>
          <a:endParaRPr lang="en-US">
            <a:solidFill>
              <a:schemeClr val="tx1"/>
            </a:solidFill>
            <a:effectLst/>
          </a:endParaRPr>
        </a:p>
      </dgm:t>
    </dgm:pt>
    <dgm:pt modelId="{75FAC6DD-D638-9C4B-B4B1-0AB85823AC0D}" type="pres">
      <dgm:prSet presAssocID="{1F4D120E-7F70-8549-8509-060636C1C9EC}" presName="Name0" presStyleCnt="0">
        <dgm:presLayoutVars>
          <dgm:dir/>
          <dgm:animLvl val="lvl"/>
          <dgm:resizeHandles val="exact"/>
        </dgm:presLayoutVars>
      </dgm:prSet>
      <dgm:spPr/>
    </dgm:pt>
    <dgm:pt modelId="{25EC9C9F-6C79-B846-9C7B-F54A2EC327B9}" type="pres">
      <dgm:prSet presAssocID="{85357D24-AAD1-7C43-8134-B0D1D98A6CA6}" presName="Name8" presStyleCnt="0"/>
      <dgm:spPr>
        <a:sp3d extrusionH="1016000" prstMaterial="legacyWireframe">
          <a:bevelT w="101600" prst="riblet"/>
          <a:bevelB h="1016000" prst="coolSlant"/>
          <a:extrusionClr>
            <a:schemeClr val="accent1"/>
          </a:extrusionClr>
        </a:sp3d>
      </dgm:spPr>
    </dgm:pt>
    <dgm:pt modelId="{1F6D625A-BB4C-7543-9B58-112315A95BDD}" type="pres">
      <dgm:prSet presAssocID="{85357D24-AAD1-7C43-8134-B0D1D98A6CA6}" presName="level" presStyleLbl="node1" presStyleIdx="0" presStyleCnt="3">
        <dgm:presLayoutVars>
          <dgm:chMax val="1"/>
          <dgm:bulletEnabled val="1"/>
        </dgm:presLayoutVars>
      </dgm:prSet>
      <dgm:spPr/>
    </dgm:pt>
    <dgm:pt modelId="{F344E2FE-D79B-6B44-A2B6-DF95D12A5067}" type="pres">
      <dgm:prSet presAssocID="{85357D24-AAD1-7C43-8134-B0D1D98A6CA6}" presName="levelTx" presStyleLbl="revTx" presStyleIdx="0" presStyleCnt="0">
        <dgm:presLayoutVars>
          <dgm:chMax val="1"/>
          <dgm:bulletEnabled val="1"/>
        </dgm:presLayoutVars>
      </dgm:prSet>
      <dgm:spPr/>
    </dgm:pt>
    <dgm:pt modelId="{2B2D58D5-EC9A-6D42-BB76-C7172510DEF2}" type="pres">
      <dgm:prSet presAssocID="{57A50C5B-3EF3-EC48-8E69-9EF6C6E0D9A0}" presName="Name8" presStyleCnt="0"/>
      <dgm:spPr>
        <a:sp3d extrusionH="1016000" prstMaterial="legacyWireframe">
          <a:bevelT w="101600" prst="riblet"/>
          <a:bevelB h="1016000" prst="coolSlant"/>
          <a:extrusionClr>
            <a:schemeClr val="accent1"/>
          </a:extrusionClr>
        </a:sp3d>
      </dgm:spPr>
    </dgm:pt>
    <dgm:pt modelId="{C4D625CA-81F9-BB49-A34F-341D6CD0B5E1}" type="pres">
      <dgm:prSet presAssocID="{57A50C5B-3EF3-EC48-8E69-9EF6C6E0D9A0}" presName="level" presStyleLbl="node1" presStyleIdx="1" presStyleCnt="3">
        <dgm:presLayoutVars>
          <dgm:chMax val="1"/>
          <dgm:bulletEnabled val="1"/>
        </dgm:presLayoutVars>
      </dgm:prSet>
      <dgm:spPr/>
    </dgm:pt>
    <dgm:pt modelId="{06127C62-FDB7-664D-BC5C-A76665506595}" type="pres">
      <dgm:prSet presAssocID="{57A50C5B-3EF3-EC48-8E69-9EF6C6E0D9A0}" presName="levelTx" presStyleLbl="revTx" presStyleIdx="0" presStyleCnt="0">
        <dgm:presLayoutVars>
          <dgm:chMax val="1"/>
          <dgm:bulletEnabled val="1"/>
        </dgm:presLayoutVars>
      </dgm:prSet>
      <dgm:spPr/>
    </dgm:pt>
    <dgm:pt modelId="{80415314-B9F4-0F48-BCFF-F215003D583B}" type="pres">
      <dgm:prSet presAssocID="{CD770176-5428-814F-A729-56625453B9AF}" presName="Name8" presStyleCnt="0"/>
      <dgm:spPr>
        <a:sp3d extrusionH="1016000" prstMaterial="legacyWireframe">
          <a:bevelT w="101600" prst="riblet"/>
          <a:bevelB h="1016000" prst="coolSlant"/>
          <a:extrusionClr>
            <a:schemeClr val="accent1"/>
          </a:extrusionClr>
        </a:sp3d>
      </dgm:spPr>
    </dgm:pt>
    <dgm:pt modelId="{03AB9CD6-99C0-C84A-8A8A-A5F353722D4C}" type="pres">
      <dgm:prSet presAssocID="{CD770176-5428-814F-A729-56625453B9AF}" presName="level" presStyleLbl="node1" presStyleIdx="2" presStyleCnt="3">
        <dgm:presLayoutVars>
          <dgm:chMax val="1"/>
          <dgm:bulletEnabled val="1"/>
        </dgm:presLayoutVars>
      </dgm:prSet>
      <dgm:spPr/>
    </dgm:pt>
    <dgm:pt modelId="{513CE47B-0E51-B546-96F0-361276986696}" type="pres">
      <dgm:prSet presAssocID="{CD770176-5428-814F-A729-56625453B9AF}" presName="levelTx" presStyleLbl="revTx" presStyleIdx="0" presStyleCnt="0">
        <dgm:presLayoutVars>
          <dgm:chMax val="1"/>
          <dgm:bulletEnabled val="1"/>
        </dgm:presLayoutVars>
      </dgm:prSet>
      <dgm:spPr/>
    </dgm:pt>
  </dgm:ptLst>
  <dgm:cxnLst>
    <dgm:cxn modelId="{76AF1217-FAEA-1248-A0D9-7FB77AAFFD2B}" type="presOf" srcId="{85357D24-AAD1-7C43-8134-B0D1D98A6CA6}" destId="{F344E2FE-D79B-6B44-A2B6-DF95D12A5067}" srcOrd="1" destOrd="0" presId="urn:microsoft.com/office/officeart/2005/8/layout/pyramid3"/>
    <dgm:cxn modelId="{F6AFD429-C20E-2348-B52C-316C09573F15}" srcId="{1F4D120E-7F70-8549-8509-060636C1C9EC}" destId="{CD770176-5428-814F-A729-56625453B9AF}" srcOrd="2" destOrd="0" parTransId="{09E23FC0-59D2-8F49-B44E-42DF1BBEB550}" sibTransId="{FBC72686-F667-1243-A599-0F674714F1AB}"/>
    <dgm:cxn modelId="{CFBF0537-7238-864F-B7C5-E20A6F5B1FE2}" type="presOf" srcId="{1F4D120E-7F70-8549-8509-060636C1C9EC}" destId="{75FAC6DD-D638-9C4B-B4B1-0AB85823AC0D}" srcOrd="0" destOrd="0" presId="urn:microsoft.com/office/officeart/2005/8/layout/pyramid3"/>
    <dgm:cxn modelId="{A0CDBA3B-204B-5241-BCE2-E4BDC231311E}" type="presOf" srcId="{85357D24-AAD1-7C43-8134-B0D1D98A6CA6}" destId="{1F6D625A-BB4C-7543-9B58-112315A95BDD}" srcOrd="0" destOrd="0" presId="urn:microsoft.com/office/officeart/2005/8/layout/pyramid3"/>
    <dgm:cxn modelId="{B0EF6E61-85B8-2049-8790-73457C0AD4D1}" type="presOf" srcId="{CD770176-5428-814F-A729-56625453B9AF}" destId="{03AB9CD6-99C0-C84A-8A8A-A5F353722D4C}" srcOrd="0" destOrd="0" presId="urn:microsoft.com/office/officeart/2005/8/layout/pyramid3"/>
    <dgm:cxn modelId="{A711A97C-B395-BC4E-8EA5-43C3B28D8AF4}" type="presOf" srcId="{57A50C5B-3EF3-EC48-8E69-9EF6C6E0D9A0}" destId="{06127C62-FDB7-664D-BC5C-A76665506595}" srcOrd="1" destOrd="0" presId="urn:microsoft.com/office/officeart/2005/8/layout/pyramid3"/>
    <dgm:cxn modelId="{97E4EE86-F2B0-C845-B908-7C50049F7849}" srcId="{1F4D120E-7F70-8549-8509-060636C1C9EC}" destId="{57A50C5B-3EF3-EC48-8E69-9EF6C6E0D9A0}" srcOrd="1" destOrd="0" parTransId="{3A356CB8-A84F-C54C-83A8-C7A512CC564F}" sibTransId="{B7BCBBD1-9AE0-1F42-9708-E69FA9E2EE11}"/>
    <dgm:cxn modelId="{4E87C9A3-7F81-704F-B1B6-8EDD966FCC83}" type="presOf" srcId="{CD770176-5428-814F-A729-56625453B9AF}" destId="{513CE47B-0E51-B546-96F0-361276986696}" srcOrd="1" destOrd="0" presId="urn:microsoft.com/office/officeart/2005/8/layout/pyramid3"/>
    <dgm:cxn modelId="{1AA763AB-8EF5-FC41-A5FE-5757DFB918CC}" type="presOf" srcId="{57A50C5B-3EF3-EC48-8E69-9EF6C6E0D9A0}" destId="{C4D625CA-81F9-BB49-A34F-341D6CD0B5E1}" srcOrd="0" destOrd="0" presId="urn:microsoft.com/office/officeart/2005/8/layout/pyramid3"/>
    <dgm:cxn modelId="{46362AF7-923A-3243-A619-663A328A8B56}" srcId="{1F4D120E-7F70-8549-8509-060636C1C9EC}" destId="{85357D24-AAD1-7C43-8134-B0D1D98A6CA6}" srcOrd="0" destOrd="0" parTransId="{98A94DB1-7E18-1B4A-B0D3-D6BFCB70A0AE}" sibTransId="{AC72D5A8-A8AD-3543-90BA-6C49B83ED3D3}"/>
    <dgm:cxn modelId="{BC24D26A-CCA0-0749-BA47-8EA85B24F0BA}" type="presParOf" srcId="{75FAC6DD-D638-9C4B-B4B1-0AB85823AC0D}" destId="{25EC9C9F-6C79-B846-9C7B-F54A2EC327B9}" srcOrd="0" destOrd="0" presId="urn:microsoft.com/office/officeart/2005/8/layout/pyramid3"/>
    <dgm:cxn modelId="{1B08E85C-788B-7A4D-8BAC-C9C6A223263B}" type="presParOf" srcId="{25EC9C9F-6C79-B846-9C7B-F54A2EC327B9}" destId="{1F6D625A-BB4C-7543-9B58-112315A95BDD}" srcOrd="0" destOrd="0" presId="urn:microsoft.com/office/officeart/2005/8/layout/pyramid3"/>
    <dgm:cxn modelId="{E5D1DAC4-BEF2-2943-A97F-AAFAED1D9A81}" type="presParOf" srcId="{25EC9C9F-6C79-B846-9C7B-F54A2EC327B9}" destId="{F344E2FE-D79B-6B44-A2B6-DF95D12A5067}" srcOrd="1" destOrd="0" presId="urn:microsoft.com/office/officeart/2005/8/layout/pyramid3"/>
    <dgm:cxn modelId="{5208CBFE-7996-D847-BB0F-C07F323BB364}" type="presParOf" srcId="{75FAC6DD-D638-9C4B-B4B1-0AB85823AC0D}" destId="{2B2D58D5-EC9A-6D42-BB76-C7172510DEF2}" srcOrd="1" destOrd="0" presId="urn:microsoft.com/office/officeart/2005/8/layout/pyramid3"/>
    <dgm:cxn modelId="{0C9F72A5-DAE3-2647-AD69-70CB9BCA9ABA}" type="presParOf" srcId="{2B2D58D5-EC9A-6D42-BB76-C7172510DEF2}" destId="{C4D625CA-81F9-BB49-A34F-341D6CD0B5E1}" srcOrd="0" destOrd="0" presId="urn:microsoft.com/office/officeart/2005/8/layout/pyramid3"/>
    <dgm:cxn modelId="{E6F859C7-D633-CA41-9791-82F2C192877A}" type="presParOf" srcId="{2B2D58D5-EC9A-6D42-BB76-C7172510DEF2}" destId="{06127C62-FDB7-664D-BC5C-A76665506595}" srcOrd="1" destOrd="0" presId="urn:microsoft.com/office/officeart/2005/8/layout/pyramid3"/>
    <dgm:cxn modelId="{484A8038-3E3A-104A-91A4-436BD5CD427A}" type="presParOf" srcId="{75FAC6DD-D638-9C4B-B4B1-0AB85823AC0D}" destId="{80415314-B9F4-0F48-BCFF-F215003D583B}" srcOrd="2" destOrd="0" presId="urn:microsoft.com/office/officeart/2005/8/layout/pyramid3"/>
    <dgm:cxn modelId="{70B7CB13-CCF4-C94F-9A8A-531D4ED340C2}" type="presParOf" srcId="{80415314-B9F4-0F48-BCFF-F215003D583B}" destId="{03AB9CD6-99C0-C84A-8A8A-A5F353722D4C}" srcOrd="0" destOrd="0" presId="urn:microsoft.com/office/officeart/2005/8/layout/pyramid3"/>
    <dgm:cxn modelId="{7B1BCAD1-645A-834B-9C2E-C40AC1D99D61}" type="presParOf" srcId="{80415314-B9F4-0F48-BCFF-F215003D583B}" destId="{513CE47B-0E51-B546-96F0-361276986696}" srcOrd="1" destOrd="0" presId="urn:microsoft.com/office/officeart/2005/8/layout/pyramid3"/>
  </dgm:cxnLst>
  <dgm:bg>
    <a:effectLst>
      <a:outerShdw blurRad="152400" dist="317500" dir="5400000" sx="90000" sy="-19000" rotWithShape="0">
        <a:schemeClr val="tx2">
          <a:alpha val="15000"/>
        </a:scheme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D625A-BB4C-7543-9B58-112315A95BDD}">
      <dsp:nvSpPr>
        <dsp:cNvPr id="0" name=""/>
        <dsp:cNvSpPr/>
      </dsp:nvSpPr>
      <dsp:spPr>
        <a:xfrm rot="10800000">
          <a:off x="0" y="0"/>
          <a:ext cx="8286710" cy="2109346"/>
        </a:xfrm>
        <a:prstGeom prst="trapezoid">
          <a:avLst>
            <a:gd name="adj" fmla="val 65476"/>
          </a:avLst>
        </a:prstGeom>
        <a:gradFill rotWithShape="0">
          <a:gsLst>
            <a:gs pos="0">
              <a:schemeClr val="accent1">
                <a:hueOff val="0"/>
                <a:satOff val="0"/>
                <a:lumOff val="0"/>
                <a:alphaOff val="0"/>
                <a:satMod val="103000"/>
                <a:lumMod val="102000"/>
                <a:tint val="94000"/>
              </a:schemeClr>
            </a:gs>
            <a:gs pos="44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0" kern="1200" dirty="0">
              <a:solidFill>
                <a:schemeClr val="tx1"/>
              </a:solidFill>
              <a:effectLst/>
            </a:rPr>
            <a:t>Growth</a:t>
          </a:r>
        </a:p>
      </dsp:txBody>
      <dsp:txXfrm rot="-10800000">
        <a:off x="1450174" y="0"/>
        <a:ext cx="5386361" cy="2109346"/>
      </dsp:txXfrm>
    </dsp:sp>
    <dsp:sp modelId="{C4D625CA-81F9-BB49-A34F-341D6CD0B5E1}">
      <dsp:nvSpPr>
        <dsp:cNvPr id="0" name=""/>
        <dsp:cNvSpPr/>
      </dsp:nvSpPr>
      <dsp:spPr>
        <a:xfrm rot="10800000">
          <a:off x="1381118" y="2109346"/>
          <a:ext cx="5524473" cy="2109346"/>
        </a:xfrm>
        <a:prstGeom prst="trapezoid">
          <a:avLst>
            <a:gd name="adj" fmla="val 6547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solidFill>
              <a:effectLst/>
            </a:rPr>
            <a:t>Leadership</a:t>
          </a:r>
        </a:p>
      </dsp:txBody>
      <dsp:txXfrm rot="-10800000">
        <a:off x="2347901" y="2109346"/>
        <a:ext cx="3590907" cy="2109346"/>
      </dsp:txXfrm>
    </dsp:sp>
    <dsp:sp modelId="{03AB9CD6-99C0-C84A-8A8A-A5F353722D4C}">
      <dsp:nvSpPr>
        <dsp:cNvPr id="0" name=""/>
        <dsp:cNvSpPr/>
      </dsp:nvSpPr>
      <dsp:spPr>
        <a:xfrm rot="10800000">
          <a:off x="2762236" y="4218692"/>
          <a:ext cx="2762236" cy="2109346"/>
        </a:xfrm>
        <a:prstGeom prst="trapezoid">
          <a:avLst>
            <a:gd name="adj" fmla="val 6547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solidFill>
              <a:effectLst/>
            </a:rPr>
            <a:t>Community</a:t>
          </a:r>
        </a:p>
      </dsp:txBody>
      <dsp:txXfrm rot="-10800000">
        <a:off x="2762236" y="4218692"/>
        <a:ext cx="2762236" cy="2109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D625A-BB4C-7543-9B58-112315A95BDD}">
      <dsp:nvSpPr>
        <dsp:cNvPr id="0" name=""/>
        <dsp:cNvSpPr/>
      </dsp:nvSpPr>
      <dsp:spPr>
        <a:xfrm rot="10800000">
          <a:off x="0" y="0"/>
          <a:ext cx="7762672" cy="1986763"/>
        </a:xfrm>
        <a:prstGeom prst="trapezoid">
          <a:avLst>
            <a:gd name="adj" fmla="val 65120"/>
          </a:avLst>
        </a:prstGeom>
        <a:gradFill rotWithShape="0">
          <a:gsLst>
            <a:gs pos="0">
              <a:schemeClr val="accent1">
                <a:hueOff val="0"/>
                <a:satOff val="0"/>
                <a:lumOff val="0"/>
                <a:alphaOff val="0"/>
                <a:satMod val="103000"/>
                <a:lumMod val="102000"/>
                <a:tint val="94000"/>
              </a:schemeClr>
            </a:gs>
            <a:gs pos="44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b="0" kern="1200" dirty="0">
              <a:solidFill>
                <a:schemeClr val="tx1"/>
              </a:solidFill>
              <a:effectLst/>
            </a:rPr>
            <a:t>Growth</a:t>
          </a:r>
        </a:p>
      </dsp:txBody>
      <dsp:txXfrm rot="-10800000">
        <a:off x="1358467" y="0"/>
        <a:ext cx="5045736" cy="1986763"/>
      </dsp:txXfrm>
    </dsp:sp>
    <dsp:sp modelId="{C4D625CA-81F9-BB49-A34F-341D6CD0B5E1}">
      <dsp:nvSpPr>
        <dsp:cNvPr id="0" name=""/>
        <dsp:cNvSpPr/>
      </dsp:nvSpPr>
      <dsp:spPr>
        <a:xfrm rot="10800000">
          <a:off x="1293778" y="1986763"/>
          <a:ext cx="5175114" cy="1986763"/>
        </a:xfrm>
        <a:prstGeom prst="trapezoid">
          <a:avLst>
            <a:gd name="adj" fmla="val 6512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effectLst/>
            </a:rPr>
            <a:t>Leadership</a:t>
          </a:r>
        </a:p>
      </dsp:txBody>
      <dsp:txXfrm rot="-10800000">
        <a:off x="2199423" y="1986763"/>
        <a:ext cx="3363824" cy="1986763"/>
      </dsp:txXfrm>
    </dsp:sp>
    <dsp:sp modelId="{03AB9CD6-99C0-C84A-8A8A-A5F353722D4C}">
      <dsp:nvSpPr>
        <dsp:cNvPr id="0" name=""/>
        <dsp:cNvSpPr/>
      </dsp:nvSpPr>
      <dsp:spPr>
        <a:xfrm rot="10800000">
          <a:off x="2587557" y="3973526"/>
          <a:ext cx="2587557" cy="1986763"/>
        </a:xfrm>
        <a:prstGeom prst="trapezoid">
          <a:avLst>
            <a:gd name="adj" fmla="val 6512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effectLst/>
            </a:rPr>
            <a:t>Community</a:t>
          </a:r>
        </a:p>
      </dsp:txBody>
      <dsp:txXfrm rot="-10800000">
        <a:off x="2587557" y="3973526"/>
        <a:ext cx="2587557" cy="1986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D625A-BB4C-7543-9B58-112315A95BDD}">
      <dsp:nvSpPr>
        <dsp:cNvPr id="0" name=""/>
        <dsp:cNvSpPr/>
      </dsp:nvSpPr>
      <dsp:spPr>
        <a:xfrm rot="10800000">
          <a:off x="0" y="0"/>
          <a:ext cx="7762672" cy="1986763"/>
        </a:xfrm>
        <a:prstGeom prst="trapezoid">
          <a:avLst>
            <a:gd name="adj" fmla="val 65120"/>
          </a:avLst>
        </a:prstGeom>
        <a:gradFill rotWithShape="0">
          <a:gsLst>
            <a:gs pos="0">
              <a:schemeClr val="accent1">
                <a:hueOff val="0"/>
                <a:satOff val="0"/>
                <a:lumOff val="0"/>
                <a:alphaOff val="0"/>
                <a:satMod val="103000"/>
                <a:lumMod val="102000"/>
                <a:tint val="94000"/>
              </a:schemeClr>
            </a:gs>
            <a:gs pos="44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b="0" kern="1200" dirty="0">
              <a:solidFill>
                <a:schemeClr val="tx1"/>
              </a:solidFill>
              <a:effectLst/>
            </a:rPr>
            <a:t>Growth</a:t>
          </a:r>
        </a:p>
      </dsp:txBody>
      <dsp:txXfrm rot="-10800000">
        <a:off x="1358467" y="0"/>
        <a:ext cx="5045736" cy="1986763"/>
      </dsp:txXfrm>
    </dsp:sp>
    <dsp:sp modelId="{C4D625CA-81F9-BB49-A34F-341D6CD0B5E1}">
      <dsp:nvSpPr>
        <dsp:cNvPr id="0" name=""/>
        <dsp:cNvSpPr/>
      </dsp:nvSpPr>
      <dsp:spPr>
        <a:xfrm rot="10800000">
          <a:off x="1293778" y="1986763"/>
          <a:ext cx="5175114" cy="1986763"/>
        </a:xfrm>
        <a:prstGeom prst="trapezoid">
          <a:avLst>
            <a:gd name="adj" fmla="val 6512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effectLst/>
            </a:rPr>
            <a:t>Leadership</a:t>
          </a:r>
        </a:p>
      </dsp:txBody>
      <dsp:txXfrm rot="-10800000">
        <a:off x="2199423" y="1986763"/>
        <a:ext cx="3363824" cy="1986763"/>
      </dsp:txXfrm>
    </dsp:sp>
    <dsp:sp modelId="{03AB9CD6-99C0-C84A-8A8A-A5F353722D4C}">
      <dsp:nvSpPr>
        <dsp:cNvPr id="0" name=""/>
        <dsp:cNvSpPr/>
      </dsp:nvSpPr>
      <dsp:spPr>
        <a:xfrm rot="10800000">
          <a:off x="2587557" y="3973526"/>
          <a:ext cx="2587557" cy="1986763"/>
        </a:xfrm>
        <a:prstGeom prst="trapezoid">
          <a:avLst>
            <a:gd name="adj" fmla="val 6512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isometricOffAxis1Top" zoom="95000">
            <a:rot lat="13200000" lon="11400000" rev="9000000"/>
          </a:camera>
          <a:lightRig rig="freezing" dir="t"/>
        </a:scene3d>
        <a:sp3d extrusionH="1016000"/>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chemeClr val="tx1"/>
              </a:solidFill>
              <a:effectLst/>
            </a:rPr>
            <a:t>Community</a:t>
          </a:r>
        </a:p>
      </dsp:txBody>
      <dsp:txXfrm rot="-10800000">
        <a:off x="2587557" y="3973526"/>
        <a:ext cx="2587557" cy="19867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niso.plu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7" name="Google Shape;3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1) Establish the NISO Plus Conference as an influential and impactful forum for thought leadership and discussion, which fosters collaboration and innovation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2)Identify emerging trends and create forums (physical or virtual) that help anticipate future needs and directions, in order to drive actionable and valuable outputs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3) Maintain and develop relevant activities in support of advanced information management services, particularly in the humanities community and in government organizations </a:t>
            </a:r>
            <a:endParaRPr dirty="0"/>
          </a:p>
        </p:txBody>
      </p:sp>
      <p:sp>
        <p:nvSpPr>
          <p:cNvPr id="478" name="Google Shape;478;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79" name="Google Shape;479;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80" name="Google Shape;4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718395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1" name="Google Shape;511;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512" name="Google Shape;512;p1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513" name="Google Shape;5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 </a:t>
            </a:r>
            <a:r>
              <a:rPr lang="en-US" sz="1200" b="0" i="0" u="none" strike="noStrike" dirty="0">
                <a:solidFill>
                  <a:schemeClr val="dk1"/>
                </a:solidFill>
                <a:latin typeface="Arial"/>
                <a:ea typeface="Arial"/>
                <a:cs typeface="Arial"/>
                <a:sym typeface="Arial"/>
              </a:rPr>
              <a:t>This is why we exist as an organization. It is our core mission and the driving force behind all we seek to achieve.  We connect communities to solve their problems, improve their business processes and help them better serve their customers and communities.</a:t>
            </a:r>
            <a:endParaRPr dirty="0"/>
          </a:p>
          <a:p>
            <a:pPr marL="0" lvl="0" indent="0" algn="l" rtl="0">
              <a:spcBef>
                <a:spcPts val="0"/>
              </a:spcBef>
              <a:spcAft>
                <a:spcPts val="0"/>
              </a:spcAft>
              <a:buNone/>
            </a:pPr>
            <a:endParaRPr dirty="0"/>
          </a:p>
        </p:txBody>
      </p:sp>
      <p:sp>
        <p:nvSpPr>
          <p:cNvPr id="489" name="Google Shape;489;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90" name="Google Shape;490;p1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91" name="Google Shape;4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Infused in everything we do.  Diversity helps us to improve our outcomes because we seek to engage diverse voices and perspectives in our work.  We aim to engage people not simply because it is the right thing to do, but because it improves the outcomes we aim to seek.  Engagement, involvement and meaningful participation drives more successful outcomes.</a:t>
            </a:r>
            <a:endParaRPr dirty="0"/>
          </a:p>
        </p:txBody>
      </p:sp>
      <p:sp>
        <p:nvSpPr>
          <p:cNvPr id="467" name="Google Shape;467;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68" name="Google Shape;468;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69" name="Google Shape;4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arenR"/>
            </a:pPr>
            <a:r>
              <a:rPr lang="en-US" sz="1200" dirty="0">
                <a:solidFill>
                  <a:schemeClr val="dk1"/>
                </a:solidFill>
                <a:latin typeface="Calibri"/>
                <a:ea typeface="Calibri"/>
                <a:cs typeface="Calibri"/>
                <a:sym typeface="Calibri"/>
              </a:rPr>
              <a:t>Build a strong and engaged community to drive membership and ensure sustainability through increased financial support </a:t>
            </a:r>
            <a:endParaRPr dirty="0"/>
          </a:p>
          <a:p>
            <a:pPr marL="228600" lvl="0" indent="-228600" algn="l" rtl="0">
              <a:spcBef>
                <a:spcPts val="0"/>
              </a:spcBef>
              <a:spcAft>
                <a:spcPts val="0"/>
              </a:spcAft>
              <a:buClr>
                <a:schemeClr val="dk1"/>
              </a:buClr>
              <a:buSzPts val="1200"/>
              <a:buFont typeface="Calibri"/>
              <a:buAutoNum type="arabicParenR"/>
            </a:pPr>
            <a:r>
              <a:rPr lang="en-US" sz="1200" dirty="0">
                <a:solidFill>
                  <a:schemeClr val="dk1"/>
                </a:solidFill>
                <a:latin typeface="Calibri"/>
                <a:ea typeface="Calibri"/>
                <a:cs typeface="Calibri"/>
                <a:sym typeface="Calibri"/>
              </a:rPr>
              <a:t> Build community awareness and understanding of NISO standards and their value in order to drive adoption and implementation</a:t>
            </a:r>
            <a:endParaRPr dirty="0"/>
          </a:p>
          <a:p>
            <a:pPr marL="228600" lvl="0" indent="-228600" algn="l" rtl="0">
              <a:spcBef>
                <a:spcPts val="0"/>
              </a:spcBef>
              <a:spcAft>
                <a:spcPts val="0"/>
              </a:spcAft>
              <a:buClr>
                <a:schemeClr val="dk1"/>
              </a:buClr>
              <a:buSzPts val="1200"/>
              <a:buFont typeface="Calibri"/>
              <a:buAutoNum type="arabicParenR"/>
            </a:pPr>
            <a:r>
              <a:rPr lang="en-US" sz="1200" dirty="0">
                <a:solidFill>
                  <a:schemeClr val="dk1"/>
                </a:solidFill>
                <a:latin typeface="Calibri"/>
                <a:ea typeface="Calibri"/>
                <a:cs typeface="Calibri"/>
                <a:sym typeface="Calibri"/>
              </a:rPr>
              <a:t> Optimize training and resources that address information management trends to most effectively educate and engage members and the wider community </a:t>
            </a:r>
            <a:endParaRPr dirty="0"/>
          </a:p>
          <a:p>
            <a:pPr marL="228600" lvl="0" indent="-228600" algn="l" rtl="0">
              <a:spcBef>
                <a:spcPts val="0"/>
              </a:spcBef>
              <a:spcAft>
                <a:spcPts val="0"/>
              </a:spcAft>
              <a:buClr>
                <a:schemeClr val="dk1"/>
              </a:buClr>
              <a:buSzPts val="1200"/>
              <a:buFont typeface="Calibri"/>
              <a:buAutoNum type="arabicParenR"/>
            </a:pPr>
            <a:r>
              <a:rPr lang="en-US" sz="1200" dirty="0">
                <a:solidFill>
                  <a:schemeClr val="dk1"/>
                </a:solidFill>
                <a:latin typeface="Calibri"/>
                <a:ea typeface="Calibri"/>
                <a:cs typeface="Calibri"/>
                <a:sym typeface="Calibri"/>
              </a:rPr>
              <a:t>Continue to engage meaningfully with organizations that were part of the NFAIS community </a:t>
            </a:r>
            <a:endParaRPr dirty="0"/>
          </a:p>
          <a:p>
            <a:pPr marL="0" lvl="0" indent="0" algn="l" rtl="0">
              <a:spcBef>
                <a:spcPts val="0"/>
              </a:spcBef>
              <a:spcAft>
                <a:spcPts val="0"/>
              </a:spcAft>
              <a:buNone/>
            </a:pPr>
            <a:endParaRPr dirty="0"/>
          </a:p>
        </p:txBody>
      </p:sp>
      <p:sp>
        <p:nvSpPr>
          <p:cNvPr id="500" name="Google Shape;500;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501" name="Google Shape;501;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502" name="Google Shape;5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1) Establish the NISO Plus Conference as an influential and impactful forum for thought leadership and discussion, which fosters collaboration and innovation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2)Identify emerging trends and create forums (physical or virtual) that help anticipate future needs and directions, in order to drive actionable and valuable outputs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3) Maintain and develop relevant activities in support of advanced information management services, particularly in the humanities community and in government organizations </a:t>
            </a:r>
            <a:endParaRPr dirty="0"/>
          </a:p>
        </p:txBody>
      </p:sp>
      <p:sp>
        <p:nvSpPr>
          <p:cNvPr id="478" name="Google Shape;478;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79" name="Google Shape;479;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80" name="Google Shape;4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1) Establish the NISO Plus Conference as an influential and impactful forum for thought leadership and discussion, which fosters collaboration and innovation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2)Identify emerging trends and create forums (physical or virtual) that help anticipate future needs and directions, in order to drive actionable and valuable outputs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3) Maintain and develop relevant activities in support of advanced information management services, particularly in the humanities community and in government organizations </a:t>
            </a:r>
            <a:endParaRPr dirty="0"/>
          </a:p>
        </p:txBody>
      </p:sp>
      <p:sp>
        <p:nvSpPr>
          <p:cNvPr id="478" name="Google Shape;478;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79" name="Google Shape;479;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80" name="Google Shape;4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extLst>
      <p:ext uri="{BB962C8B-B14F-4D97-AF65-F5344CB8AC3E}">
        <p14:creationId xmlns:p14="http://schemas.microsoft.com/office/powerpoint/2010/main" val="3510521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1" name="Google Shape;511;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512" name="Google Shape;512;p1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513" name="Google Shape;5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extLst>
      <p:ext uri="{BB962C8B-B14F-4D97-AF65-F5344CB8AC3E}">
        <p14:creationId xmlns:p14="http://schemas.microsoft.com/office/powerpoint/2010/main" val="402208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3" name="Google Shape;523;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524" name="Google Shape;524;p1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525" name="Google Shape;5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3" name="Google Shape;5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394" name="Google Shape;394;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395" name="Google Shape;3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
        <p:nvSpPr>
          <p:cNvPr id="396" name="Google Shape;396;p2: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3" name="Google Shape;5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54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fewer publication. 1 fewer grants.  8 projects down from 4 (but CCLP is really more than 1).</a:t>
            </a:r>
            <a:endParaRPr dirty="0"/>
          </a:p>
        </p:txBody>
      </p:sp>
      <p:sp>
        <p:nvSpPr>
          <p:cNvPr id="543" name="Google Shape;5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4" name="Google Shape;5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64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605" name="Google Shape;6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605" name="Google Shape;6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4887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605" name="Google Shape;6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5621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2" name="Google Shape;732;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733" name="Google Shape;733;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734" name="Google Shape;73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extLst>
      <p:ext uri="{BB962C8B-B14F-4D97-AF65-F5344CB8AC3E}">
        <p14:creationId xmlns:p14="http://schemas.microsoft.com/office/powerpoint/2010/main" val="190740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2" name="Google Shape;732;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733" name="Google Shape;733;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734" name="Google Shape;73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dirty="0"/>
          </a:p>
        </p:txBody>
      </p:sp>
    </p:spTree>
    <p:extLst>
      <p:ext uri="{BB962C8B-B14F-4D97-AF65-F5344CB8AC3E}">
        <p14:creationId xmlns:p14="http://schemas.microsoft.com/office/powerpoint/2010/main" val="3788776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3: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NISO Annual Meet gin Update</a:t>
            </a:r>
            <a:endParaRPr/>
          </a:p>
        </p:txBody>
      </p:sp>
      <p:sp>
        <p:nvSpPr>
          <p:cNvPr id="625" name="Google Shape;625;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October 9, 2009</a:t>
            </a:r>
            <a:endParaRPr/>
          </a:p>
        </p:txBody>
      </p:sp>
      <p:sp>
        <p:nvSpPr>
          <p:cNvPr id="626" name="Google Shape;62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627" name="Google Shape;627;p23:notes"/>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28" name="Google Shape;628;p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Innovative, Getty and eLife were non-renewals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
        <p:nvSpPr>
          <p:cNvPr id="406" name="Google Shape;4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4: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NISO Annual Meet gin Update</a:t>
            </a:r>
            <a:endParaRPr/>
          </a:p>
        </p:txBody>
      </p:sp>
      <p:sp>
        <p:nvSpPr>
          <p:cNvPr id="638" name="Google Shape;638;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October 9, 2009</a:t>
            </a:r>
            <a:endParaRPr/>
          </a:p>
        </p:txBody>
      </p:sp>
      <p:sp>
        <p:nvSpPr>
          <p:cNvPr id="639" name="Google Shape;63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
        <p:nvSpPr>
          <p:cNvPr id="640" name="Google Shape;640;p24:notes"/>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41" name="Google Shape;641;p2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No non-renewals of LSA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55fae8f016_0_23:notes"/>
          <p:cNvSpPr txBox="1">
            <a:spLocks noGrp="1"/>
          </p:cNvSpPr>
          <p:nvPr>
            <p:ph type="hdr" idx="2"/>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NISO Annual Meet gin Update</a:t>
            </a:r>
            <a:endParaRPr/>
          </a:p>
        </p:txBody>
      </p:sp>
      <p:sp>
        <p:nvSpPr>
          <p:cNvPr id="651" name="Google Shape;651;g255fae8f016_0_2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October 9, 2009</a:t>
            </a:r>
            <a:endParaRPr/>
          </a:p>
        </p:txBody>
      </p:sp>
      <p:sp>
        <p:nvSpPr>
          <p:cNvPr id="652" name="Google Shape;652;g255fae8f016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
        <p:nvSpPr>
          <p:cNvPr id="653" name="Google Shape;653;g255fae8f016_0_23:notes"/>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54" name="Google Shape;654;g255fae8f016_0_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No non-renewals of LSA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5" name="Google Shape;61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16" name="Google Shape;61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17" name="Google Shape;61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dirty="0"/>
          </a:p>
        </p:txBody>
      </p:sp>
    </p:spTree>
    <p:extLst>
      <p:ext uri="{BB962C8B-B14F-4D97-AF65-F5344CB8AC3E}">
        <p14:creationId xmlns:p14="http://schemas.microsoft.com/office/powerpoint/2010/main" val="2150956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KGG, my pronouns are she/her.  I am NISO’s Education Program Manager and DEIA Advocate.  As part of that, I work with our amazing Education and DEIA Committees, and I have the added responsibility and privilege of managing the NISO Plus Scholarship Program.</a:t>
            </a:r>
          </a:p>
        </p:txBody>
      </p:sp>
      <p:sp>
        <p:nvSpPr>
          <p:cNvPr id="4" name="Slide Number Placeholder 3"/>
          <p:cNvSpPr>
            <a:spLocks noGrp="1"/>
          </p:cNvSpPr>
          <p:nvPr>
            <p:ph type="sldNum" sz="quarter" idx="5"/>
          </p:nvPr>
        </p:nvSpPr>
        <p:spPr/>
        <p:txBody>
          <a:bodyPr/>
          <a:lstStyle/>
          <a:p>
            <a:fld id="{6D11ACB9-1972-D14F-B770-627DF599B326}" type="slidenum">
              <a:rPr lang="en-US" smtClean="0"/>
              <a:t>42</a:t>
            </a:fld>
            <a:endParaRPr lang="en-US" dirty="0"/>
          </a:p>
        </p:txBody>
      </p:sp>
    </p:spTree>
    <p:extLst>
      <p:ext uri="{BB962C8B-B14F-4D97-AF65-F5344CB8AC3E}">
        <p14:creationId xmlns:p14="http://schemas.microsoft.com/office/powerpoint/2010/main" val="3562972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order of the roles in my title, I’m going to begin with DEIA.  I’m going to do so because we, the NISO staff, board, and our committees, are all working to ensure that diversity, equity, inclusion, and accessibility are priorities woven into the fabric of what we do and how we do so.</a:t>
            </a:r>
          </a:p>
          <a:p>
            <a:endParaRPr lang="en-US" dirty="0"/>
          </a:p>
          <a:p>
            <a:r>
              <a:rPr lang="en-US" dirty="0"/>
              <a:t>The DEIA Committee is under the direct responsibility and oversight of the of Board of Directors. In 2023, the BOD decided to pause the existing committee and conduct an effectiveness assessment. The conclusion was to reset the committee and re-write the charges with clear and effective goals and deliverables. We thanked members of the established committee for their time and commitment, and the committee was dissolved.  A  new committee was formed and we are pleased to welcome…</a:t>
            </a:r>
          </a:p>
        </p:txBody>
      </p:sp>
      <p:sp>
        <p:nvSpPr>
          <p:cNvPr id="4" name="Slide Number Placeholder 3"/>
          <p:cNvSpPr>
            <a:spLocks noGrp="1"/>
          </p:cNvSpPr>
          <p:nvPr>
            <p:ph type="sldNum" sz="quarter" idx="5"/>
          </p:nvPr>
        </p:nvSpPr>
        <p:spPr/>
        <p:txBody>
          <a:bodyPr/>
          <a:lstStyle/>
          <a:p>
            <a:fld id="{6D11ACB9-1972-D14F-B770-627DF599B326}" type="slidenum">
              <a:rPr lang="en-US" smtClean="0"/>
              <a:t>43</a:t>
            </a:fld>
            <a:endParaRPr lang="en-US" dirty="0"/>
          </a:p>
        </p:txBody>
      </p:sp>
    </p:spTree>
    <p:extLst>
      <p:ext uri="{BB962C8B-B14F-4D97-AF65-F5344CB8AC3E}">
        <p14:creationId xmlns:p14="http://schemas.microsoft.com/office/powerpoint/2010/main" val="229517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extend our sincere gratitude to </a:t>
            </a:r>
            <a:r>
              <a:rPr lang="en-US" dirty="0" err="1"/>
              <a:t>Salwa</a:t>
            </a:r>
            <a:r>
              <a:rPr lang="en-US" dirty="0"/>
              <a:t> Ismail for her leadership, steering the DEIA Committee through this evolution. We would also like to welcome and thank Judith Fraenkel for picking up the baton, and </a:t>
            </a:r>
            <a:r>
              <a:rPr lang="en-US" dirty="0" err="1"/>
              <a:t>everyonee</a:t>
            </a:r>
            <a:r>
              <a:rPr lang="en-US" dirty="0"/>
              <a:t> who has served on the NISO DEIA Committee past and present.</a:t>
            </a:r>
          </a:p>
          <a:p>
            <a:endParaRPr lang="en-US" dirty="0"/>
          </a:p>
          <a:p>
            <a:r>
              <a:rPr lang="en-US" dirty="0"/>
              <a:t>As stated on the NISO website:  By advocating for and promoting diversity, equity, inclusion, and accessibility,  the DEIA committee strives to be a catalyst for positive change and growth within the NISO organization, its work, output, and the broader information community.</a:t>
            </a:r>
          </a:p>
        </p:txBody>
      </p:sp>
      <p:sp>
        <p:nvSpPr>
          <p:cNvPr id="4" name="Slide Number Placeholder 3"/>
          <p:cNvSpPr>
            <a:spLocks noGrp="1"/>
          </p:cNvSpPr>
          <p:nvPr>
            <p:ph type="sldNum" sz="quarter" idx="5"/>
          </p:nvPr>
        </p:nvSpPr>
        <p:spPr/>
        <p:txBody>
          <a:bodyPr/>
          <a:lstStyle/>
          <a:p>
            <a:fld id="{6D11ACB9-1972-D14F-B770-627DF599B326}" type="slidenum">
              <a:rPr lang="en-US" smtClean="0"/>
              <a:t>45</a:t>
            </a:fld>
            <a:endParaRPr lang="en-US"/>
          </a:p>
        </p:txBody>
      </p:sp>
    </p:spTree>
    <p:extLst>
      <p:ext uri="{BB962C8B-B14F-4D97-AF65-F5344CB8AC3E}">
        <p14:creationId xmlns:p14="http://schemas.microsoft.com/office/powerpoint/2010/main" val="511190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1ACB9-1972-D14F-B770-627DF599B326}" type="slidenum">
              <a:rPr lang="en-US" smtClean="0"/>
              <a:t>51</a:t>
            </a:fld>
            <a:endParaRPr lang="en-US" dirty="0"/>
          </a:p>
        </p:txBody>
      </p:sp>
    </p:spTree>
    <p:extLst>
      <p:ext uri="{BB962C8B-B14F-4D97-AF65-F5344CB8AC3E}">
        <p14:creationId xmlns:p14="http://schemas.microsoft.com/office/powerpoint/2010/main" val="3263558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5" name="Google Shape;61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16" name="Google Shape;61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17" name="Google Shape;61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dirty="0"/>
          </a:p>
        </p:txBody>
      </p:sp>
    </p:spTree>
    <p:extLst>
      <p:ext uri="{BB962C8B-B14F-4D97-AF65-F5344CB8AC3E}">
        <p14:creationId xmlns:p14="http://schemas.microsoft.com/office/powerpoint/2010/main" val="210554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5" name="Google Shape;61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16" name="Google Shape;61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17" name="Google Shape;61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dirty="0"/>
          </a:p>
        </p:txBody>
      </p:sp>
    </p:spTree>
    <p:extLst>
      <p:ext uri="{BB962C8B-B14F-4D97-AF65-F5344CB8AC3E}">
        <p14:creationId xmlns:p14="http://schemas.microsoft.com/office/powerpoint/2010/main" val="287766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49A83D-9ABF-D343-BE8B-8C48ED271706}" type="slidenum">
              <a:rPr lang="en-US" smtClean="0"/>
              <a:t>60</a:t>
            </a:fld>
            <a:endParaRPr lang="en-US"/>
          </a:p>
        </p:txBody>
      </p:sp>
    </p:spTree>
    <p:extLst>
      <p:ext uri="{BB962C8B-B14F-4D97-AF65-F5344CB8AC3E}">
        <p14:creationId xmlns:p14="http://schemas.microsoft.com/office/powerpoint/2010/main" val="37412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9" name="Google Shape;419;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20" name="Google Shape;420;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21" name="Google Shape;4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73c1be745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g1273c1be745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73c1be745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g1273c1be745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1148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big plans for the next 18 months</a:t>
            </a:r>
          </a:p>
        </p:txBody>
      </p:sp>
      <p:sp>
        <p:nvSpPr>
          <p:cNvPr id="4" name="Slide Number Placeholder 3"/>
          <p:cNvSpPr>
            <a:spLocks noGrp="1"/>
          </p:cNvSpPr>
          <p:nvPr>
            <p:ph type="sldNum" sz="quarter" idx="5"/>
          </p:nvPr>
        </p:nvSpPr>
        <p:spPr/>
        <p:txBody>
          <a:bodyPr/>
          <a:lstStyle/>
          <a:p>
            <a:fld id="{7E49A83D-9ABF-D343-BE8B-8C48ED271706}" type="slidenum">
              <a:rPr lang="en-US" smtClean="0"/>
              <a:t>63</a:t>
            </a:fld>
            <a:endParaRPr lang="en-US"/>
          </a:p>
        </p:txBody>
      </p:sp>
    </p:spTree>
    <p:extLst>
      <p:ext uri="{BB962C8B-B14F-4D97-AF65-F5344CB8AC3E}">
        <p14:creationId xmlns:p14="http://schemas.microsoft.com/office/powerpoint/2010/main" val="3811697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for CDL, funding for retractions</a:t>
            </a:r>
          </a:p>
        </p:txBody>
      </p:sp>
      <p:sp>
        <p:nvSpPr>
          <p:cNvPr id="4" name="Slide Number Placeholder 3"/>
          <p:cNvSpPr>
            <a:spLocks noGrp="1"/>
          </p:cNvSpPr>
          <p:nvPr>
            <p:ph type="sldNum" sz="quarter" idx="5"/>
          </p:nvPr>
        </p:nvSpPr>
        <p:spPr/>
        <p:txBody>
          <a:bodyPr/>
          <a:lstStyle/>
          <a:p>
            <a:fld id="{7E49A83D-9ABF-D343-BE8B-8C48ED271706}" type="slidenum">
              <a:rPr lang="en-US" smtClean="0"/>
              <a:t>64</a:t>
            </a:fld>
            <a:endParaRPr lang="en-US"/>
          </a:p>
        </p:txBody>
      </p:sp>
    </p:spTree>
    <p:extLst>
      <p:ext uri="{BB962C8B-B14F-4D97-AF65-F5344CB8AC3E}">
        <p14:creationId xmlns:p14="http://schemas.microsoft.com/office/powerpoint/2010/main" val="3701033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49A83D-9ABF-D343-BE8B-8C48ED271706}" type="slidenum">
              <a:rPr lang="en-US" smtClean="0"/>
              <a:t>65</a:t>
            </a:fld>
            <a:endParaRPr lang="en-US"/>
          </a:p>
        </p:txBody>
      </p:sp>
    </p:spTree>
    <p:extLst>
      <p:ext uri="{BB962C8B-B14F-4D97-AF65-F5344CB8AC3E}">
        <p14:creationId xmlns:p14="http://schemas.microsoft.com/office/powerpoint/2010/main" val="1441415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49A83D-9ABF-D343-BE8B-8C48ED271706}" type="slidenum">
              <a:rPr lang="en-US" smtClean="0"/>
              <a:t>66</a:t>
            </a:fld>
            <a:endParaRPr lang="en-US"/>
          </a:p>
        </p:txBody>
      </p:sp>
    </p:spTree>
    <p:extLst>
      <p:ext uri="{BB962C8B-B14F-4D97-AF65-F5344CB8AC3E}">
        <p14:creationId xmlns:p14="http://schemas.microsoft.com/office/powerpoint/2010/main" val="3863383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dirty="0"/>
              <a:t>We have one keynote speaker: </a:t>
            </a:r>
            <a:r>
              <a:rPr lang="en-US" sz="1800" b="0" i="0" u="none" strike="noStrike" dirty="0">
                <a:solidFill>
                  <a:srgbClr val="000000"/>
                </a:solidFill>
                <a:effectLst/>
                <a:latin typeface="Arial" panose="020B0604020202020204" pitchFamily="34" charset="0"/>
              </a:rPr>
              <a:t>We are delighted to announce that Professor Virginia (Ginny) Barbour, Editor-in-Chief of the </a:t>
            </a:r>
            <a:r>
              <a:rPr lang="en-US" sz="1800" b="0" i="1" u="none" strike="noStrike" dirty="0">
                <a:solidFill>
                  <a:srgbClr val="000000"/>
                </a:solidFill>
                <a:effectLst/>
                <a:latin typeface="Arial" panose="020B0604020202020204" pitchFamily="34" charset="0"/>
              </a:rPr>
              <a:t>Medical Journal of Australia</a:t>
            </a:r>
            <a:r>
              <a:rPr lang="en-US" sz="1800" b="0" i="0" u="none" strike="noStrike" dirty="0">
                <a:solidFill>
                  <a:srgbClr val="000000"/>
                </a:solidFill>
                <a:effectLst/>
                <a:latin typeface="Arial" panose="020B0604020202020204" pitchFamily="34" charset="0"/>
              </a:rPr>
              <a:t> and Adjunct Professor at Queensland University of Technology (QUT), will deliver one of two keynote addresses at the </a:t>
            </a:r>
            <a:r>
              <a:rPr lang="en-US" sz="1800" b="0" i="0" u="sng" strike="noStrike" dirty="0">
                <a:solidFill>
                  <a:srgbClr val="1155CC"/>
                </a:solidFill>
                <a:effectLst/>
                <a:latin typeface="Arial" panose="020B0604020202020204" pitchFamily="34" charset="0"/>
                <a:hlinkClick r:id="rId3"/>
              </a:rPr>
              <a:t>NISO Plus 2024 Global/Online</a:t>
            </a:r>
            <a:r>
              <a:rPr lang="en-US" sz="1800" b="0" i="0" u="none" strike="noStrike" dirty="0">
                <a:solidFill>
                  <a:srgbClr val="000000"/>
                </a:solidFill>
                <a:effectLst/>
                <a:latin typeface="Arial" panose="020B0604020202020204" pitchFamily="34" charset="0"/>
              </a:rPr>
              <a:t> conference. </a:t>
            </a:r>
            <a:endParaRPr lang="en-US" b="0" dirty="0">
              <a:effectLst/>
            </a:endParaRPr>
          </a:p>
          <a:p>
            <a:br>
              <a:rPr lang="en-US" dirty="0"/>
            </a:br>
            <a:r>
              <a:rPr lang="en-US" dirty="0"/>
              <a:t>Session proposals regarding Metadata standards for research integrity, open scholarship, Research Data Framework, author identity and name changes, research infrastructure, </a:t>
            </a:r>
            <a:r>
              <a:rPr lang="en-US"/>
              <a:t>emerging technology, and more. </a:t>
            </a:r>
            <a:endParaRPr lang="en-US" dirty="0"/>
          </a:p>
        </p:txBody>
      </p:sp>
      <p:sp>
        <p:nvSpPr>
          <p:cNvPr id="4" name="Slide Number Placeholder 3"/>
          <p:cNvSpPr>
            <a:spLocks noGrp="1"/>
          </p:cNvSpPr>
          <p:nvPr>
            <p:ph type="sldNum" sz="quarter" idx="5"/>
          </p:nvPr>
        </p:nvSpPr>
        <p:spPr/>
        <p:txBody>
          <a:bodyPr/>
          <a:lstStyle/>
          <a:p>
            <a:fld id="{7E49A83D-9ABF-D343-BE8B-8C48ED271706}" type="slidenum">
              <a:rPr lang="en-US" smtClean="0"/>
              <a:t>69</a:t>
            </a:fld>
            <a:endParaRPr lang="en-US"/>
          </a:p>
        </p:txBody>
      </p:sp>
    </p:spTree>
    <p:extLst>
      <p:ext uri="{BB962C8B-B14F-4D97-AF65-F5344CB8AC3E}">
        <p14:creationId xmlns:p14="http://schemas.microsoft.com/office/powerpoint/2010/main" val="616019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t>
            </a:r>
            <a:r>
              <a:rPr lang="en-US" dirty="0" err="1"/>
              <a:t>Humanties</a:t>
            </a:r>
            <a:r>
              <a:rPr lang="en-US" dirty="0"/>
              <a:t> roundtable preconference</a:t>
            </a:r>
          </a:p>
        </p:txBody>
      </p:sp>
      <p:sp>
        <p:nvSpPr>
          <p:cNvPr id="4" name="Slide Number Placeholder 3"/>
          <p:cNvSpPr>
            <a:spLocks noGrp="1"/>
          </p:cNvSpPr>
          <p:nvPr>
            <p:ph type="sldNum" sz="quarter" idx="5"/>
          </p:nvPr>
        </p:nvSpPr>
        <p:spPr/>
        <p:txBody>
          <a:bodyPr/>
          <a:lstStyle/>
          <a:p>
            <a:fld id="{7E49A83D-9ABF-D343-BE8B-8C48ED271706}" type="slidenum">
              <a:rPr lang="en-US" smtClean="0"/>
              <a:t>70</a:t>
            </a:fld>
            <a:endParaRPr lang="en-US"/>
          </a:p>
        </p:txBody>
      </p:sp>
    </p:spTree>
    <p:extLst>
      <p:ext uri="{BB962C8B-B14F-4D97-AF65-F5344CB8AC3E}">
        <p14:creationId xmlns:p14="http://schemas.microsoft.com/office/powerpoint/2010/main" val="2048567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5" name="Google Shape;61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16" name="Google Shape;61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17" name="Google Shape;61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dirty="0"/>
          </a:p>
        </p:txBody>
      </p:sp>
    </p:spTree>
    <p:extLst>
      <p:ext uri="{BB962C8B-B14F-4D97-AF65-F5344CB8AC3E}">
        <p14:creationId xmlns:p14="http://schemas.microsoft.com/office/powerpoint/2010/main" val="40289614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see the spike in membership within NISO driven by our strategy to approach and work with consortia.</a:t>
            </a:r>
            <a:endParaRPr dirty="0"/>
          </a:p>
        </p:txBody>
      </p:sp>
      <p:sp>
        <p:nvSpPr>
          <p:cNvPr id="665" name="Google Shape;665;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66" name="Google Shape;666;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67" name="Google Shape;66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7" name="Google Shape;427;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28" name="Google Shape;428;p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29" name="Google Shape;4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revenues were up significantly by 14.5% in 2023 compared with 2022 continuing a trend since the late 20-teens.  Total revenue (pre-audit) totaled </a:t>
            </a:r>
            <a:r>
              <a:rPr lang="en-US" sz="1800" b="1" i="0" u="none" strike="noStrike" dirty="0">
                <a:effectLst/>
                <a:latin typeface="Verdana" panose="020B0604030504040204" pitchFamily="34" charset="0"/>
              </a:rPr>
              <a:t> $1,493,463. M</a:t>
            </a:r>
            <a:r>
              <a:rPr lang="en-US" dirty="0"/>
              <a:t>ember revenue, which is by far the largest share of our income, increased modestly by 3.6% up significantly they ear before. Events Revenue dropped by about 29% driven by decrease in online events income and decreases in sponsorship income in 2023.  This was made up for by a nearly doubling of grant income in 203 as work related to the CCLP project and income for that grant from IMLS ramped up.  This will continue to support NISO’s work through 2025.  In addition, the Sloan grant for our work on retractions also pick up significantly in 2023 and is drawing to a close in 2024.</a:t>
            </a:r>
            <a:endParaRPr dirty="0"/>
          </a:p>
        </p:txBody>
      </p:sp>
      <p:sp>
        <p:nvSpPr>
          <p:cNvPr id="679" name="Google Shape;679;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80" name="Google Shape;680;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81" name="Google Shape;6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Total Expenses in 2023 were </a:t>
            </a:r>
            <a:r>
              <a:rPr lang="en-US" sz="1800" b="1" i="0" u="none" strike="noStrike" dirty="0">
                <a:effectLst/>
                <a:latin typeface="Verdana" panose="020B0604030504040204" pitchFamily="34" charset="0"/>
              </a:rPr>
              <a:t>approximately $ 1,481,377</a:t>
            </a:r>
            <a:r>
              <a:rPr lang="en-US" dirty="0"/>
              <a:t>, which is up 8.6% from 2022. In large part this was due to significant increase in expenditures because of the IMLS Grant received late in 2022, along with a grant from the Sloan Foundation to do work on retractions. We have also increased investments in staffing to be more aggressive with </a:t>
            </a:r>
            <a:r>
              <a:rPr lang="en-US" dirty="0" err="1"/>
              <a:t>supporint</a:t>
            </a:r>
            <a:r>
              <a:rPr lang="en-US" dirty="0"/>
              <a:t> our work, which is adding to costs overall. We also returned to in-person events for NISO Plus, in 2023 with the Forum, which are significantly more expensive than pre-pandemic.  We have begun the process of identifying a new audit firm so therefore, we don’t yet have our audit complete. As such, we don’t yet have the breakdown of our functional expenses by programmatic area.</a:t>
            </a:r>
            <a:endParaRPr dirty="0"/>
          </a:p>
        </p:txBody>
      </p:sp>
      <p:sp>
        <p:nvSpPr>
          <p:cNvPr id="692" name="Google Shape;692;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693" name="Google Shape;693;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694" name="Google Shape;69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Preliminarily, it is looking like we will show a modest increase in our net assets in 2023.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been investing significantly in growth over the past several years, as has been seen in our membership, our programmatic and expenses. The Board is well-aware of the need to boost back up our reserves and in 2024 initiative a strategy to build back up our balance sheet.  While we have cash reserves, these are precariously too low for an organization of our growing size. In 2024, the NISO Board has focused attention on boosting our reserves by setting aside funds toward our reserves at the beginning of the year with a goal of increasing our reserves by at least $125K in the next three years.</a:t>
            </a:r>
            <a:endParaRPr dirty="0"/>
          </a:p>
        </p:txBody>
      </p:sp>
      <p:sp>
        <p:nvSpPr>
          <p:cNvPr id="706" name="Google Shape;706;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707" name="Google Shape;707;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708" name="Google Shape;70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1" name="Google Shape;721;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722" name="Google Shape;722;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723" name="Google Shape;7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2" name="Google Shape;732;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733" name="Google Shape;733;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734" name="Google Shape;73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87" name="Google Shape;7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87" name="Google Shape;7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151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7" name="Google Shape;79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8" name="Google Shape;808;p3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809" name="Google Shape;809;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810" name="Google Shape;81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9" name="Google Shape;7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757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9" name="Google Shape;43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40" name="Google Shape;44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41" name="Google Shape;4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6: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834" name="Google Shape;834;p3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835" name="Google Shape;83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dirty="0"/>
          </a:p>
        </p:txBody>
      </p:sp>
      <p:sp>
        <p:nvSpPr>
          <p:cNvPr id="836" name="Google Shape;836;p36: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9" name="Google Shape;8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
        <p:nvSpPr>
          <p:cNvPr id="859" name="Google Shape;85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7" name="Google Shape;447;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48" name="Google Shape;448;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49" name="Google Shape;4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9" name="Google Shape;43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40" name="Google Shape;44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41" name="Google Shape;4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230364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9" name="Google Shape;459;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NISO Annual Meet gin Update</a:t>
            </a:r>
            <a:endParaRPr dirty="0"/>
          </a:p>
        </p:txBody>
      </p:sp>
      <p:sp>
        <p:nvSpPr>
          <p:cNvPr id="460" name="Google Shape;460;p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October 9, 2009</a:t>
            </a:r>
            <a:endParaRPr dirty="0"/>
          </a:p>
        </p:txBody>
      </p:sp>
      <p:sp>
        <p:nvSpPr>
          <p:cNvPr id="461" name="Google Shape;4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7.jpeg"/><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Master" Target="../slideMasters/slideMaster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316"/>
        <p:cNvGrpSpPr/>
        <p:nvPr/>
      </p:nvGrpSpPr>
      <p:grpSpPr>
        <a:xfrm>
          <a:off x="0" y="0"/>
          <a:ext cx="0" cy="0"/>
          <a:chOff x="0" y="0"/>
          <a:chExt cx="0" cy="0"/>
        </a:xfrm>
      </p:grpSpPr>
      <p:sp>
        <p:nvSpPr>
          <p:cNvPr id="317" name="Google Shape;317;p43"/>
          <p:cNvSpPr txBox="1">
            <a:spLocks noGrp="1"/>
          </p:cNvSpPr>
          <p:nvPr>
            <p:ph type="ctrTitle"/>
          </p:nvPr>
        </p:nvSpPr>
        <p:spPr>
          <a:xfrm>
            <a:off x="1524000" y="1122363"/>
            <a:ext cx="9144000" cy="30253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6600"/>
              <a:buFont typeface="Play"/>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43"/>
          <p:cNvSpPr txBox="1">
            <a:spLocks noGrp="1"/>
          </p:cNvSpPr>
          <p:nvPr>
            <p:ph type="subTitle" idx="1"/>
          </p:nvPr>
        </p:nvSpPr>
        <p:spPr>
          <a:xfrm>
            <a:off x="1524000" y="4386729"/>
            <a:ext cx="9144000" cy="113552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2"/>
              </a:buClr>
              <a:buSzPts val="1440"/>
              <a:buNone/>
              <a:defRPr sz="1800" b="1" cap="none"/>
            </a:lvl1pPr>
            <a:lvl2pPr lvl="1" algn="ctr">
              <a:lnSpc>
                <a:spcPct val="100000"/>
              </a:lnSpc>
              <a:spcBef>
                <a:spcPts val="500"/>
              </a:spcBef>
              <a:spcAft>
                <a:spcPts val="0"/>
              </a:spcAft>
              <a:buClr>
                <a:schemeClr val="lt2"/>
              </a:buClr>
              <a:buSzPts val="1600"/>
              <a:buNone/>
              <a:defRPr sz="2000"/>
            </a:lvl2pPr>
            <a:lvl3pPr lvl="2" algn="ctr">
              <a:lnSpc>
                <a:spcPct val="100000"/>
              </a:lnSpc>
              <a:spcBef>
                <a:spcPts val="500"/>
              </a:spcBef>
              <a:spcAft>
                <a:spcPts val="0"/>
              </a:spcAft>
              <a:buClr>
                <a:schemeClr val="lt2"/>
              </a:buClr>
              <a:buSzPts val="1440"/>
              <a:buNone/>
              <a:defRPr sz="1800"/>
            </a:lvl3pPr>
            <a:lvl4pPr lvl="3" algn="ctr">
              <a:lnSpc>
                <a:spcPct val="100000"/>
              </a:lnSpc>
              <a:spcBef>
                <a:spcPts val="500"/>
              </a:spcBef>
              <a:spcAft>
                <a:spcPts val="0"/>
              </a:spcAft>
              <a:buClr>
                <a:schemeClr val="lt2"/>
              </a:buClr>
              <a:buSzPts val="1280"/>
              <a:buNone/>
              <a:defRPr sz="1600"/>
            </a:lvl4pPr>
            <a:lvl5pPr lvl="4" algn="ctr">
              <a:lnSpc>
                <a:spcPct val="100000"/>
              </a:lnSpc>
              <a:spcBef>
                <a:spcPts val="500"/>
              </a:spcBef>
              <a:spcAft>
                <a:spcPts val="0"/>
              </a:spcAft>
              <a:buClr>
                <a:schemeClr val="lt2"/>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9" name="Google Shape;319;p43"/>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20" name="Google Shape;320;p43"/>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21" name="Google Shape;321;p43"/>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3"/>
        <p:cNvGrpSpPr/>
        <p:nvPr/>
      </p:nvGrpSpPr>
      <p:grpSpPr>
        <a:xfrm>
          <a:off x="0" y="0"/>
          <a:ext cx="0" cy="0"/>
          <a:chOff x="0" y="0"/>
          <a:chExt cx="0" cy="0"/>
        </a:xfrm>
      </p:grpSpPr>
      <p:sp>
        <p:nvSpPr>
          <p:cNvPr id="374" name="Google Shape;374;p77"/>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5" name="Google Shape;375;p77"/>
          <p:cNvSpPr txBox="1">
            <a:spLocks noGrp="1"/>
          </p:cNvSpPr>
          <p:nvPr>
            <p:ph type="body" idx="1"/>
          </p:nvPr>
        </p:nvSpPr>
        <p:spPr>
          <a:xfrm rot="5400000">
            <a:off x="4083788" y="-931234"/>
            <a:ext cx="4024424" cy="99060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lt2"/>
              </a:buClr>
              <a:buSzPts val="1440"/>
              <a:buChar char="•"/>
              <a:defRPr/>
            </a:lvl1pPr>
            <a:lvl2pPr marL="914400" lvl="1" indent="-320040" algn="l">
              <a:lnSpc>
                <a:spcPct val="100000"/>
              </a:lnSpc>
              <a:spcBef>
                <a:spcPts val="500"/>
              </a:spcBef>
              <a:spcAft>
                <a:spcPts val="0"/>
              </a:spcAft>
              <a:buClr>
                <a:schemeClr val="lt2"/>
              </a:buClr>
              <a:buSzPts val="144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20039" algn="l">
              <a:lnSpc>
                <a:spcPct val="100000"/>
              </a:lnSpc>
              <a:spcBef>
                <a:spcPts val="500"/>
              </a:spcBef>
              <a:spcAft>
                <a:spcPts val="0"/>
              </a:spcAft>
              <a:buClr>
                <a:schemeClr val="lt2"/>
              </a:buClr>
              <a:buSzPts val="1440"/>
              <a:buChar char="•"/>
              <a:defRPr/>
            </a:lvl4pPr>
            <a:lvl5pPr marL="2286000" lvl="4" indent="-320039" algn="l">
              <a:lnSpc>
                <a:spcPct val="100000"/>
              </a:lnSpc>
              <a:spcBef>
                <a:spcPts val="500"/>
              </a:spcBef>
              <a:spcAft>
                <a:spcPts val="0"/>
              </a:spcAft>
              <a:buClr>
                <a:schemeClr val="lt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77"/>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77" name="Google Shape;377;p77"/>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78" name="Google Shape;378;p77"/>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9"/>
        <p:cNvGrpSpPr/>
        <p:nvPr/>
      </p:nvGrpSpPr>
      <p:grpSpPr>
        <a:xfrm>
          <a:off x="0" y="0"/>
          <a:ext cx="0" cy="0"/>
          <a:chOff x="0" y="0"/>
          <a:chExt cx="0" cy="0"/>
        </a:xfrm>
      </p:grpSpPr>
      <p:sp>
        <p:nvSpPr>
          <p:cNvPr id="380" name="Google Shape;380;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lt2"/>
              </a:buClr>
              <a:buSzPts val="1440"/>
              <a:buChar char="•"/>
              <a:defRPr/>
            </a:lvl1pPr>
            <a:lvl2pPr marL="914400" lvl="1" indent="-320040" algn="l">
              <a:lnSpc>
                <a:spcPct val="100000"/>
              </a:lnSpc>
              <a:spcBef>
                <a:spcPts val="500"/>
              </a:spcBef>
              <a:spcAft>
                <a:spcPts val="0"/>
              </a:spcAft>
              <a:buClr>
                <a:schemeClr val="lt2"/>
              </a:buClr>
              <a:buSzPts val="144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20039" algn="l">
              <a:lnSpc>
                <a:spcPct val="100000"/>
              </a:lnSpc>
              <a:spcBef>
                <a:spcPts val="500"/>
              </a:spcBef>
              <a:spcAft>
                <a:spcPts val="0"/>
              </a:spcAft>
              <a:buClr>
                <a:schemeClr val="lt2"/>
              </a:buClr>
              <a:buSzPts val="1440"/>
              <a:buChar char="•"/>
              <a:defRPr/>
            </a:lvl4pPr>
            <a:lvl5pPr marL="2286000" lvl="4" indent="-320039" algn="l">
              <a:lnSpc>
                <a:spcPct val="100000"/>
              </a:lnSpc>
              <a:spcBef>
                <a:spcPts val="500"/>
              </a:spcBef>
              <a:spcAft>
                <a:spcPts val="0"/>
              </a:spcAft>
              <a:buClr>
                <a:schemeClr val="lt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78"/>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83" name="Google Shape;383;p78"/>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84" name="Google Shape;384;p78"/>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0" i="0">
                <a:latin typeface="Gill Sans" panose="020B0502020104020203" pitchFamily="34" charset="-79"/>
                <a:cs typeface="Gill Sans" panose="020B0502020104020203" pitchFamily="34" charset="-79"/>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Gill Sans" panose="020B0502020104020203" pitchFamily="34" charset="-79"/>
                <a:cs typeface="Gill Sans" panose="020B05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14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40968" y="1122363"/>
            <a:ext cx="8527032" cy="2387600"/>
          </a:xfrm>
        </p:spPr>
        <p:txBody>
          <a:bodyPr anchor="b"/>
          <a:lstStyle>
            <a:lvl1pPr algn="ctr">
              <a:defRPr sz="6000" b="0" i="0">
                <a:latin typeface="Gill Sans" panose="020B0502020104020203" pitchFamily="34" charset="-79"/>
                <a:cs typeface="Gill Sans" panose="020B0502020104020203" pitchFamily="34" charset="-79"/>
              </a:defRPr>
            </a:lvl1pPr>
          </a:lstStyle>
          <a:p>
            <a:r>
              <a:rPr lang="en-US"/>
              <a:t>Click to edit Master title style</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9128" r="45001"/>
          <a:stretch/>
        </p:blipFill>
        <p:spPr>
          <a:xfrm>
            <a:off x="622679" y="299803"/>
            <a:ext cx="1518289" cy="1903102"/>
          </a:xfrm>
          <a:prstGeom prst="rect">
            <a:avLst/>
          </a:prstGeom>
        </p:spPr>
      </p:pic>
    </p:spTree>
    <p:extLst>
      <p:ext uri="{BB962C8B-B14F-4D97-AF65-F5344CB8AC3E}">
        <p14:creationId xmlns:p14="http://schemas.microsoft.com/office/powerpoint/2010/main" val="1115587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260121"/>
            <a:ext cx="10515600" cy="3899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27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77373"/>
            <a:ext cx="5096774" cy="3899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77373"/>
            <a:ext cx="5096774" cy="3899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52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42868" y="365125"/>
            <a:ext cx="9112520" cy="1325563"/>
          </a:xfrm>
        </p:spPr>
        <p:txBody>
          <a:bodyPr/>
          <a:lstStyle/>
          <a:p>
            <a:r>
              <a:rPr lang="en-US"/>
              <a:t>Click to edit Master title style</a:t>
            </a:r>
          </a:p>
        </p:txBody>
      </p:sp>
      <p:sp>
        <p:nvSpPr>
          <p:cNvPr id="3" name="Text Placeholder 2"/>
          <p:cNvSpPr>
            <a:spLocks noGrp="1"/>
          </p:cNvSpPr>
          <p:nvPr>
            <p:ph type="body" idx="1"/>
          </p:nvPr>
        </p:nvSpPr>
        <p:spPr>
          <a:xfrm>
            <a:off x="839788" y="1897226"/>
            <a:ext cx="5157787"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794957"/>
            <a:ext cx="5157787" cy="3394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897226"/>
            <a:ext cx="518318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794957"/>
            <a:ext cx="5183188" cy="3394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4736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3024" y="5174516"/>
            <a:ext cx="1101551" cy="1017807"/>
          </a:xfrm>
          <a:prstGeom prst="rect">
            <a:avLst/>
          </a:prstGeom>
        </p:spPr>
      </p:pic>
      <p:sp>
        <p:nvSpPr>
          <p:cNvPr id="17" name="Picture Placeholder 16"/>
          <p:cNvSpPr>
            <a:spLocks noGrp="1"/>
          </p:cNvSpPr>
          <p:nvPr>
            <p:ph type="pic" sz="quarter" idx="13"/>
          </p:nvPr>
        </p:nvSpPr>
        <p:spPr>
          <a:xfrm>
            <a:off x="2209800" y="1854715"/>
            <a:ext cx="8460618" cy="4337608"/>
          </a:xfrm>
        </p:spPr>
        <p:txBody>
          <a:bodyPr/>
          <a:lstStyle>
            <a:lvl1pPr>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289704784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2225614"/>
            <a:ext cx="3932237" cy="3635435"/>
          </a:xfrm>
        </p:spPr>
        <p:txBody>
          <a:bodyPr anchor="ctr" anchorCtr="0"/>
          <a:lstStyle>
            <a:lvl1pPr algn="ct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65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2225614"/>
            <a:ext cx="3932237" cy="3635435"/>
          </a:xfrm>
        </p:spPr>
        <p:txBody>
          <a:bodyPr anchor="ctr" anchorCtr="0"/>
          <a:lstStyle>
            <a:lvl1pPr algn="ct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908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45"/>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rmAutofit/>
          </a:bodyPr>
          <a:lstStyle>
            <a:lvl1pPr marL="457200" lvl="0" indent="-350520" algn="l">
              <a:lnSpc>
                <a:spcPct val="100000"/>
              </a:lnSpc>
              <a:spcBef>
                <a:spcPts val="1000"/>
              </a:spcBef>
              <a:spcAft>
                <a:spcPts val="0"/>
              </a:spcAft>
              <a:buClr>
                <a:schemeClr val="lt2"/>
              </a:buClr>
              <a:buSzPts val="1920"/>
              <a:buChar char="•"/>
              <a:defRPr/>
            </a:lvl1pPr>
            <a:lvl2pPr marL="914400" lvl="1" indent="-330200" algn="l">
              <a:lnSpc>
                <a:spcPct val="100000"/>
              </a:lnSpc>
              <a:spcBef>
                <a:spcPts val="500"/>
              </a:spcBef>
              <a:spcAft>
                <a:spcPts val="0"/>
              </a:spcAft>
              <a:buClr>
                <a:schemeClr val="lt2"/>
              </a:buClr>
              <a:buSzPts val="160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09880" algn="l">
              <a:lnSpc>
                <a:spcPct val="100000"/>
              </a:lnSpc>
              <a:spcBef>
                <a:spcPts val="500"/>
              </a:spcBef>
              <a:spcAft>
                <a:spcPts val="0"/>
              </a:spcAft>
              <a:buClr>
                <a:schemeClr val="lt2"/>
              </a:buClr>
              <a:buSzPts val="1280"/>
              <a:buChar char="•"/>
              <a:defRPr/>
            </a:lvl4pPr>
            <a:lvl5pPr marL="2286000" lvl="4" indent="-309879" algn="l">
              <a:lnSpc>
                <a:spcPct val="100000"/>
              </a:lnSpc>
              <a:spcBef>
                <a:spcPts val="500"/>
              </a:spcBef>
              <a:spcAft>
                <a:spcPts val="0"/>
              </a:spcAft>
              <a:buClr>
                <a:schemeClr val="lt2"/>
              </a:buClr>
              <a:buSzPts val="12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45"/>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26" name="Google Shape;326;p45"/>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27" name="Google Shape;327;p45"/>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9615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69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128" r="45001"/>
          <a:stretch/>
        </p:blipFill>
        <p:spPr>
          <a:xfrm>
            <a:off x="622679" y="299803"/>
            <a:ext cx="1518289" cy="1903102"/>
          </a:xfrm>
          <a:prstGeom prst="rect">
            <a:avLst/>
          </a:prstGeom>
        </p:spPr>
      </p:pic>
      <p:sp>
        <p:nvSpPr>
          <p:cNvPr id="14" name="Title 1"/>
          <p:cNvSpPr>
            <a:spLocks noGrp="1"/>
          </p:cNvSpPr>
          <p:nvPr>
            <p:ph type="title"/>
          </p:nvPr>
        </p:nvSpPr>
        <p:spPr>
          <a:xfrm>
            <a:off x="2140967" y="342076"/>
            <a:ext cx="9549199"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31499545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30"/>
        <p:cNvGrpSpPr/>
        <p:nvPr/>
      </p:nvGrpSpPr>
      <p:grpSpPr>
        <a:xfrm>
          <a:off x="0" y="0"/>
          <a:ext cx="0" cy="0"/>
          <a:chOff x="0" y="0"/>
          <a:chExt cx="0" cy="0"/>
        </a:xfrm>
      </p:grpSpPr>
      <p:sp>
        <p:nvSpPr>
          <p:cNvPr id="42" name="Google Shape;42;p40"/>
          <p:cNvSpPr txBox="1">
            <a:spLocks noGrp="1"/>
          </p:cNvSpPr>
          <p:nvPr>
            <p:ph type="ctrTitle"/>
          </p:nvPr>
        </p:nvSpPr>
        <p:spPr>
          <a:xfrm>
            <a:off x="1507067" y="2404534"/>
            <a:ext cx="7766936" cy="1646303"/>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2"/>
              </a:buClr>
              <a:buSzPts val="5400"/>
              <a:buFont typeface="Trebuchet MS"/>
              <a:buNone/>
              <a:defRPr sz="5400">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4" name="Google Shape;44;p40"/>
          <p:cNvSpPr txBox="1">
            <a:spLocks noGrp="1"/>
          </p:cNvSpPr>
          <p:nvPr>
            <p:ph type="dt" idx="10"/>
          </p:nvPr>
        </p:nvSpPr>
        <p:spPr>
          <a:xfrm>
            <a:off x="7205133" y="6041363"/>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45" name="Google Shape;45;p40"/>
          <p:cNvSpPr txBox="1">
            <a:spLocks noGrp="1"/>
          </p:cNvSpPr>
          <p:nvPr>
            <p:ph type="ftr" idx="11"/>
          </p:nvPr>
        </p:nvSpPr>
        <p:spPr>
          <a:xfrm>
            <a:off x="677335" y="6041363"/>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46" name="Google Shape;46;p40"/>
          <p:cNvSpPr txBox="1">
            <a:spLocks noGrp="1"/>
          </p:cNvSpPr>
          <p:nvPr>
            <p:ph type="sldNum" idx="12"/>
          </p:nvPr>
        </p:nvSpPr>
        <p:spPr>
          <a:xfrm>
            <a:off x="8590664" y="6041363"/>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19413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bg>
      <p:bgPr>
        <a:solidFill>
          <a:schemeClr val="dk1"/>
        </a:solidFill>
        <a:effectLst/>
      </p:bgPr>
    </p:bg>
    <p:spTree>
      <p:nvGrpSpPr>
        <p:cNvPr id="1" name="Shape 55"/>
        <p:cNvGrpSpPr/>
        <p:nvPr/>
      </p:nvGrpSpPr>
      <p:grpSpPr>
        <a:xfrm>
          <a:off x="0" y="0"/>
          <a:ext cx="0" cy="0"/>
          <a:chOff x="0" y="0"/>
          <a:chExt cx="0" cy="0"/>
        </a:xfrm>
      </p:grpSpPr>
      <p:sp>
        <p:nvSpPr>
          <p:cNvPr id="56" name="Google Shape;56;p44"/>
          <p:cNvSpPr txBox="1">
            <a:spLocks noGrp="1"/>
          </p:cNvSpPr>
          <p:nvPr>
            <p:ph type="title"/>
          </p:nvPr>
        </p:nvSpPr>
        <p:spPr>
          <a:xfrm>
            <a:off x="942933" y="593367"/>
            <a:ext cx="10302400" cy="763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lt1"/>
              </a:buClr>
              <a:buSzPts val="3200"/>
              <a:buFont typeface="Trebuchet MS"/>
              <a:buNone/>
              <a:defRPr>
                <a:solidFill>
                  <a:schemeClr val="lt1"/>
                </a:solidFill>
              </a:defRPr>
            </a:lvl1pPr>
            <a:lvl2pPr lvl="1" algn="l">
              <a:spcBef>
                <a:spcPts val="0"/>
              </a:spcBef>
              <a:spcAft>
                <a:spcPts val="0"/>
              </a:spcAft>
              <a:buClr>
                <a:schemeClr val="dk2"/>
              </a:buClr>
              <a:buSzPts val="3200"/>
              <a:buNone/>
              <a:defRPr/>
            </a:lvl2pPr>
            <a:lvl3pPr lvl="2" algn="l">
              <a:spcBef>
                <a:spcPts val="0"/>
              </a:spcBef>
              <a:spcAft>
                <a:spcPts val="0"/>
              </a:spcAft>
              <a:buClr>
                <a:schemeClr val="dk2"/>
              </a:buClr>
              <a:buSzPts val="3200"/>
              <a:buNone/>
              <a:defRPr/>
            </a:lvl3pPr>
            <a:lvl4pPr lvl="3" algn="l">
              <a:spcBef>
                <a:spcPts val="0"/>
              </a:spcBef>
              <a:spcAft>
                <a:spcPts val="0"/>
              </a:spcAft>
              <a:buClr>
                <a:schemeClr val="dk2"/>
              </a:buClr>
              <a:buSzPts val="3200"/>
              <a:buNone/>
              <a:defRPr/>
            </a:lvl4pPr>
            <a:lvl5pPr lvl="4" algn="l">
              <a:spcBef>
                <a:spcPts val="0"/>
              </a:spcBef>
              <a:spcAft>
                <a:spcPts val="0"/>
              </a:spcAft>
              <a:buClr>
                <a:schemeClr val="dk2"/>
              </a:buClr>
              <a:buSzPts val="3200"/>
              <a:buNone/>
              <a:defRPr/>
            </a:lvl5pPr>
            <a:lvl6pPr lvl="5" algn="l">
              <a:spcBef>
                <a:spcPts val="0"/>
              </a:spcBef>
              <a:spcAft>
                <a:spcPts val="0"/>
              </a:spcAft>
              <a:buClr>
                <a:schemeClr val="dk2"/>
              </a:buClr>
              <a:buSzPts val="3200"/>
              <a:buNone/>
              <a:defRPr/>
            </a:lvl6pPr>
            <a:lvl7pPr lvl="6" algn="l">
              <a:spcBef>
                <a:spcPts val="0"/>
              </a:spcBef>
              <a:spcAft>
                <a:spcPts val="0"/>
              </a:spcAft>
              <a:buClr>
                <a:schemeClr val="dk2"/>
              </a:buClr>
              <a:buSzPts val="3200"/>
              <a:buNone/>
              <a:defRPr/>
            </a:lvl7pPr>
            <a:lvl8pPr lvl="7" algn="l">
              <a:spcBef>
                <a:spcPts val="0"/>
              </a:spcBef>
              <a:spcAft>
                <a:spcPts val="0"/>
              </a:spcAft>
              <a:buClr>
                <a:schemeClr val="dk2"/>
              </a:buClr>
              <a:buSzPts val="3200"/>
              <a:buNone/>
              <a:defRPr/>
            </a:lvl8pPr>
            <a:lvl9pPr lvl="8" algn="l">
              <a:spcBef>
                <a:spcPts val="0"/>
              </a:spcBef>
              <a:spcAft>
                <a:spcPts val="0"/>
              </a:spcAft>
              <a:buClr>
                <a:schemeClr val="dk2"/>
              </a:buClr>
              <a:buSzPts val="3200"/>
              <a:buNone/>
              <a:defRPr/>
            </a:lvl9pPr>
          </a:lstStyle>
          <a:p>
            <a:endParaRPr/>
          </a:p>
        </p:txBody>
      </p:sp>
      <p:sp>
        <p:nvSpPr>
          <p:cNvPr id="57" name="Google Shape;57;p44"/>
          <p:cNvSpPr txBox="1">
            <a:spLocks noGrp="1"/>
          </p:cNvSpPr>
          <p:nvPr>
            <p:ph type="body" idx="1"/>
          </p:nvPr>
        </p:nvSpPr>
        <p:spPr>
          <a:xfrm>
            <a:off x="942933" y="1536633"/>
            <a:ext cx="10302400" cy="4555200"/>
          </a:xfrm>
          <a:prstGeom prst="rect">
            <a:avLst/>
          </a:prstGeom>
          <a:noFill/>
          <a:ln>
            <a:noFill/>
          </a:ln>
        </p:spPr>
        <p:txBody>
          <a:bodyPr spcFirstLastPara="1" wrap="square" lIns="91425" tIns="91425" rIns="91425" bIns="91425" anchor="t" anchorCtr="0">
            <a:noAutofit/>
          </a:bodyPr>
          <a:lstStyle>
            <a:lvl1pPr marL="457200" lvl="0" indent="-317500" algn="l">
              <a:spcBef>
                <a:spcPts val="0"/>
              </a:spcBef>
              <a:spcAft>
                <a:spcPts val="0"/>
              </a:spcAft>
              <a:buSzPts val="1400"/>
              <a:buChar char="●"/>
              <a:defRPr>
                <a:solidFill>
                  <a:schemeClr val="lt1"/>
                </a:solidFill>
              </a:defRPr>
            </a:lvl1pPr>
            <a:lvl2pPr marL="914400" lvl="1" indent="-317500" algn="l">
              <a:spcBef>
                <a:spcPts val="0"/>
              </a:spcBef>
              <a:spcAft>
                <a:spcPts val="0"/>
              </a:spcAft>
              <a:buSzPts val="1400"/>
              <a:buChar char="○"/>
              <a:defRPr/>
            </a:lvl2pPr>
            <a:lvl3pPr marL="1371600" lvl="2" indent="-317500" algn="l">
              <a:spcBef>
                <a:spcPts val="0"/>
              </a:spcBef>
              <a:spcAft>
                <a:spcPts val="0"/>
              </a:spcAft>
              <a:buSzPts val="1400"/>
              <a:buChar char="■"/>
              <a:defRPr/>
            </a:lvl3pPr>
            <a:lvl4pPr marL="1828800" lvl="3" indent="-317500" algn="l">
              <a:spcBef>
                <a:spcPts val="0"/>
              </a:spcBef>
              <a:spcAft>
                <a:spcPts val="0"/>
              </a:spcAft>
              <a:buSzPts val="1400"/>
              <a:buChar char="●"/>
              <a:defRPr/>
            </a:lvl4pPr>
            <a:lvl5pPr marL="2286000" lvl="4" indent="-317500" algn="l">
              <a:spcBef>
                <a:spcPts val="0"/>
              </a:spcBef>
              <a:spcAft>
                <a:spcPts val="0"/>
              </a:spcAft>
              <a:buSzPts val="1400"/>
              <a:buChar char="○"/>
              <a:defRPr/>
            </a:lvl5pPr>
            <a:lvl6pPr marL="2743200" lvl="5" indent="-317500" algn="l">
              <a:spcBef>
                <a:spcPts val="0"/>
              </a:spcBef>
              <a:spcAft>
                <a:spcPts val="0"/>
              </a:spcAft>
              <a:buSzPts val="1400"/>
              <a:buChar char="■"/>
              <a:defRPr/>
            </a:lvl6pPr>
            <a:lvl7pPr marL="3200400" lvl="6" indent="-317500" algn="l">
              <a:spcBef>
                <a:spcPts val="0"/>
              </a:spcBef>
              <a:spcAft>
                <a:spcPts val="0"/>
              </a:spcAft>
              <a:buSzPts val="1400"/>
              <a:buChar char="●"/>
              <a:defRPr/>
            </a:lvl7pPr>
            <a:lvl8pPr marL="3657600" lvl="7" indent="-317500" algn="l">
              <a:spcBef>
                <a:spcPts val="0"/>
              </a:spcBef>
              <a:spcAft>
                <a:spcPts val="0"/>
              </a:spcAft>
              <a:buSzPts val="1400"/>
              <a:buChar char="○"/>
              <a:defRPr/>
            </a:lvl8pPr>
            <a:lvl9pPr marL="4114800" lvl="8" indent="-317500" algn="l">
              <a:spcBef>
                <a:spcPts val="0"/>
              </a:spcBef>
              <a:spcAft>
                <a:spcPts val="0"/>
              </a:spcAft>
              <a:buSzPts val="1400"/>
              <a:buChar char="■"/>
              <a:defRPr/>
            </a:lvl9pPr>
          </a:lstStyle>
          <a:p>
            <a:endParaRPr/>
          </a:p>
        </p:txBody>
      </p:sp>
      <p:sp>
        <p:nvSpPr>
          <p:cNvPr id="58" name="Google Shape;58;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20769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60"/>
        <p:cNvGrpSpPr/>
        <p:nvPr/>
      </p:nvGrpSpPr>
      <p:grpSpPr>
        <a:xfrm>
          <a:off x="0" y="0"/>
          <a:ext cx="0" cy="0"/>
          <a:chOff x="0" y="0"/>
          <a:chExt cx="0" cy="0"/>
        </a:xfrm>
      </p:grpSpPr>
      <p:sp>
        <p:nvSpPr>
          <p:cNvPr id="61" name="Google Shape;61;p46"/>
          <p:cNvSpPr txBox="1">
            <a:spLocks noGrp="1"/>
          </p:cNvSpPr>
          <p:nvPr>
            <p:ph type="title"/>
          </p:nvPr>
        </p:nvSpPr>
        <p:spPr>
          <a:xfrm>
            <a:off x="942933" y="593367"/>
            <a:ext cx="10302400" cy="763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accent2"/>
              </a:buClr>
              <a:buSzPts val="3200"/>
              <a:buFont typeface="Trebuchet MS"/>
              <a:buNone/>
              <a:defRPr/>
            </a:lvl1pPr>
            <a:lvl2pPr lvl="1" algn="l">
              <a:spcBef>
                <a:spcPts val="0"/>
              </a:spcBef>
              <a:spcAft>
                <a:spcPts val="0"/>
              </a:spcAft>
              <a:buClr>
                <a:schemeClr val="dk2"/>
              </a:buClr>
              <a:buSzPts val="3200"/>
              <a:buNone/>
              <a:defRPr/>
            </a:lvl2pPr>
            <a:lvl3pPr lvl="2" algn="l">
              <a:spcBef>
                <a:spcPts val="0"/>
              </a:spcBef>
              <a:spcAft>
                <a:spcPts val="0"/>
              </a:spcAft>
              <a:buClr>
                <a:schemeClr val="dk2"/>
              </a:buClr>
              <a:buSzPts val="3200"/>
              <a:buNone/>
              <a:defRPr/>
            </a:lvl3pPr>
            <a:lvl4pPr lvl="3" algn="l">
              <a:spcBef>
                <a:spcPts val="0"/>
              </a:spcBef>
              <a:spcAft>
                <a:spcPts val="0"/>
              </a:spcAft>
              <a:buClr>
                <a:schemeClr val="dk2"/>
              </a:buClr>
              <a:buSzPts val="3200"/>
              <a:buNone/>
              <a:defRPr/>
            </a:lvl4pPr>
            <a:lvl5pPr lvl="4" algn="l">
              <a:spcBef>
                <a:spcPts val="0"/>
              </a:spcBef>
              <a:spcAft>
                <a:spcPts val="0"/>
              </a:spcAft>
              <a:buClr>
                <a:schemeClr val="dk2"/>
              </a:buClr>
              <a:buSzPts val="3200"/>
              <a:buNone/>
              <a:defRPr/>
            </a:lvl5pPr>
            <a:lvl6pPr lvl="5" algn="l">
              <a:spcBef>
                <a:spcPts val="0"/>
              </a:spcBef>
              <a:spcAft>
                <a:spcPts val="0"/>
              </a:spcAft>
              <a:buClr>
                <a:schemeClr val="dk2"/>
              </a:buClr>
              <a:buSzPts val="3200"/>
              <a:buNone/>
              <a:defRPr/>
            </a:lvl6pPr>
            <a:lvl7pPr lvl="6" algn="l">
              <a:spcBef>
                <a:spcPts val="0"/>
              </a:spcBef>
              <a:spcAft>
                <a:spcPts val="0"/>
              </a:spcAft>
              <a:buClr>
                <a:schemeClr val="dk2"/>
              </a:buClr>
              <a:buSzPts val="3200"/>
              <a:buNone/>
              <a:defRPr/>
            </a:lvl7pPr>
            <a:lvl8pPr lvl="7" algn="l">
              <a:spcBef>
                <a:spcPts val="0"/>
              </a:spcBef>
              <a:spcAft>
                <a:spcPts val="0"/>
              </a:spcAft>
              <a:buClr>
                <a:schemeClr val="dk2"/>
              </a:buClr>
              <a:buSzPts val="3200"/>
              <a:buNone/>
              <a:defRPr/>
            </a:lvl8pPr>
            <a:lvl9pPr lvl="8" algn="l">
              <a:spcBef>
                <a:spcPts val="0"/>
              </a:spcBef>
              <a:spcAft>
                <a:spcPts val="0"/>
              </a:spcAft>
              <a:buClr>
                <a:schemeClr val="dk2"/>
              </a:buClr>
              <a:buSzPts val="3200"/>
              <a:buNone/>
              <a:defRPr/>
            </a:lvl9pPr>
          </a:lstStyle>
          <a:p>
            <a:endParaRPr/>
          </a:p>
        </p:txBody>
      </p:sp>
      <p:sp>
        <p:nvSpPr>
          <p:cNvPr id="65" name="Google Shape;65;p46"/>
          <p:cNvSpPr txBox="1">
            <a:spLocks noGrp="1"/>
          </p:cNvSpPr>
          <p:nvPr>
            <p:ph type="body" idx="1"/>
          </p:nvPr>
        </p:nvSpPr>
        <p:spPr>
          <a:xfrm>
            <a:off x="942933" y="1536633"/>
            <a:ext cx="10302400" cy="4310376"/>
          </a:xfrm>
          <a:prstGeom prst="rect">
            <a:avLst/>
          </a:prstGeom>
          <a:noFill/>
          <a:ln>
            <a:noFill/>
          </a:ln>
        </p:spPr>
        <p:txBody>
          <a:bodyPr spcFirstLastPara="1" wrap="square" lIns="91425" tIns="91425" rIns="91425" bIns="91425" anchor="t" anchorCtr="0">
            <a:noAutofit/>
          </a:bodyPr>
          <a:lstStyle>
            <a:lvl1pPr marL="457200" lvl="0" indent="-317500" algn="l">
              <a:spcBef>
                <a:spcPts val="0"/>
              </a:spcBef>
              <a:spcAft>
                <a:spcPts val="0"/>
              </a:spcAft>
              <a:buSzPts val="1400"/>
              <a:buChar char="●"/>
              <a:defRPr/>
            </a:lvl1pPr>
            <a:lvl2pPr marL="914400" lvl="1" indent="-317500" algn="l">
              <a:spcBef>
                <a:spcPts val="0"/>
              </a:spcBef>
              <a:spcAft>
                <a:spcPts val="0"/>
              </a:spcAft>
              <a:buSzPts val="1400"/>
              <a:buChar char="○"/>
              <a:defRPr/>
            </a:lvl2pPr>
            <a:lvl3pPr marL="1371600" lvl="2" indent="-317500" algn="l">
              <a:spcBef>
                <a:spcPts val="0"/>
              </a:spcBef>
              <a:spcAft>
                <a:spcPts val="0"/>
              </a:spcAft>
              <a:buSzPts val="1400"/>
              <a:buChar char="■"/>
              <a:defRPr/>
            </a:lvl3pPr>
            <a:lvl4pPr marL="1828800" lvl="3" indent="-317500" algn="l">
              <a:spcBef>
                <a:spcPts val="0"/>
              </a:spcBef>
              <a:spcAft>
                <a:spcPts val="0"/>
              </a:spcAft>
              <a:buSzPts val="1400"/>
              <a:buChar char="●"/>
              <a:defRPr/>
            </a:lvl4pPr>
            <a:lvl5pPr marL="2286000" lvl="4" indent="-317500" algn="l">
              <a:spcBef>
                <a:spcPts val="0"/>
              </a:spcBef>
              <a:spcAft>
                <a:spcPts val="0"/>
              </a:spcAft>
              <a:buSzPts val="1400"/>
              <a:buChar char="○"/>
              <a:defRPr/>
            </a:lvl5pPr>
            <a:lvl6pPr marL="2743200" lvl="5" indent="-317500" algn="l">
              <a:spcBef>
                <a:spcPts val="0"/>
              </a:spcBef>
              <a:spcAft>
                <a:spcPts val="0"/>
              </a:spcAft>
              <a:buSzPts val="1400"/>
              <a:buChar char="■"/>
              <a:defRPr/>
            </a:lvl6pPr>
            <a:lvl7pPr marL="3200400" lvl="6" indent="-317500" algn="l">
              <a:spcBef>
                <a:spcPts val="0"/>
              </a:spcBef>
              <a:spcAft>
                <a:spcPts val="0"/>
              </a:spcAft>
              <a:buSzPts val="1400"/>
              <a:buChar char="●"/>
              <a:defRPr/>
            </a:lvl7pPr>
            <a:lvl8pPr marL="3657600" lvl="7" indent="-317500" algn="l">
              <a:spcBef>
                <a:spcPts val="0"/>
              </a:spcBef>
              <a:spcAft>
                <a:spcPts val="0"/>
              </a:spcAft>
              <a:buSzPts val="1400"/>
              <a:buChar char="○"/>
              <a:defRPr/>
            </a:lvl8pPr>
            <a:lvl9pPr marL="4114800" lvl="8" indent="-317500" algn="l">
              <a:spcBef>
                <a:spcPts val="0"/>
              </a:spcBef>
              <a:spcAft>
                <a:spcPts val="0"/>
              </a:spcAft>
              <a:buSzPts val="1400"/>
              <a:buChar char="■"/>
              <a:defRPr/>
            </a:lvl9pPr>
          </a:lstStyle>
          <a:p>
            <a:endParaRPr/>
          </a:p>
        </p:txBody>
      </p:sp>
    </p:spTree>
    <p:extLst>
      <p:ext uri="{BB962C8B-B14F-4D97-AF65-F5344CB8AC3E}">
        <p14:creationId xmlns:p14="http://schemas.microsoft.com/office/powerpoint/2010/main" val="3245311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3"/>
        <p:cNvGrpSpPr/>
        <p:nvPr/>
      </p:nvGrpSpPr>
      <p:grpSpPr>
        <a:xfrm>
          <a:off x="0" y="0"/>
          <a:ext cx="0" cy="0"/>
          <a:chOff x="0" y="0"/>
          <a:chExt cx="0" cy="0"/>
        </a:xfrm>
      </p:grpSpPr>
      <p:sp>
        <p:nvSpPr>
          <p:cNvPr id="114" name="Google Shape;114;p52"/>
          <p:cNvSpPr txBox="1">
            <a:spLocks noGrp="1"/>
          </p:cNvSpPr>
          <p:nvPr>
            <p:ph type="dt" idx="10"/>
          </p:nvPr>
        </p:nvSpPr>
        <p:spPr>
          <a:xfrm>
            <a:off x="7205133" y="6041363"/>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115" name="Google Shape;115;p52"/>
          <p:cNvSpPr txBox="1">
            <a:spLocks noGrp="1"/>
          </p:cNvSpPr>
          <p:nvPr>
            <p:ph type="ftr" idx="11"/>
          </p:nvPr>
        </p:nvSpPr>
        <p:spPr>
          <a:xfrm>
            <a:off x="677335" y="6041363"/>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116" name="Google Shape;116;p52"/>
          <p:cNvSpPr txBox="1">
            <a:spLocks noGrp="1"/>
          </p:cNvSpPr>
          <p:nvPr>
            <p:ph type="sldNum" idx="12"/>
          </p:nvPr>
        </p:nvSpPr>
        <p:spPr>
          <a:xfrm>
            <a:off x="8590664" y="6041363"/>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54156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3_Blank">
  <p:cSld name="3_Blank">
    <p:spTree>
      <p:nvGrpSpPr>
        <p:cNvPr id="1" name="Shape 66"/>
        <p:cNvGrpSpPr/>
        <p:nvPr/>
      </p:nvGrpSpPr>
      <p:grpSpPr>
        <a:xfrm>
          <a:off x="0" y="0"/>
          <a:ext cx="0" cy="0"/>
          <a:chOff x="0" y="0"/>
          <a:chExt cx="0" cy="0"/>
        </a:xfrm>
      </p:grpSpPr>
      <p:sp>
        <p:nvSpPr>
          <p:cNvPr id="67" name="Google Shape;67;p47"/>
          <p:cNvSpPr txBox="1">
            <a:spLocks noGrp="1"/>
          </p:cNvSpPr>
          <p:nvPr>
            <p:ph type="dt" idx="10"/>
          </p:nvPr>
        </p:nvSpPr>
        <p:spPr>
          <a:xfrm>
            <a:off x="7205133" y="6041363"/>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68" name="Google Shape;68;p47"/>
          <p:cNvSpPr txBox="1">
            <a:spLocks noGrp="1"/>
          </p:cNvSpPr>
          <p:nvPr>
            <p:ph type="ftr" idx="11"/>
          </p:nvPr>
        </p:nvSpPr>
        <p:spPr>
          <a:xfrm>
            <a:off x="677335" y="6041363"/>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69" name="Google Shape;69;p47"/>
          <p:cNvSpPr txBox="1">
            <a:spLocks noGrp="1"/>
          </p:cNvSpPr>
          <p:nvPr>
            <p:ph type="sldNum" idx="12"/>
          </p:nvPr>
        </p:nvSpPr>
        <p:spPr>
          <a:xfrm>
            <a:off x="8590664" y="6041363"/>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82" name="Google Shape;82;p47"/>
          <p:cNvSpPr txBox="1">
            <a:spLocks noGrp="1"/>
          </p:cNvSpPr>
          <p:nvPr>
            <p:ph type="title"/>
          </p:nvPr>
        </p:nvSpPr>
        <p:spPr>
          <a:xfrm>
            <a:off x="3146599" y="476448"/>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body" idx="1"/>
          </p:nvPr>
        </p:nvSpPr>
        <p:spPr>
          <a:xfrm>
            <a:off x="3146599" y="2027438"/>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extLst>
      <p:ext uri="{BB962C8B-B14F-4D97-AF65-F5344CB8AC3E}">
        <p14:creationId xmlns:p14="http://schemas.microsoft.com/office/powerpoint/2010/main" val="2419696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9280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440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8"/>
        <p:cNvGrpSpPr/>
        <p:nvPr/>
      </p:nvGrpSpPr>
      <p:grpSpPr>
        <a:xfrm>
          <a:off x="0" y="0"/>
          <a:ext cx="0" cy="0"/>
          <a:chOff x="0" y="0"/>
          <a:chExt cx="0" cy="0"/>
        </a:xfrm>
      </p:grpSpPr>
      <p:sp>
        <p:nvSpPr>
          <p:cNvPr id="329" name="Google Shape;329;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1920"/>
              <a:buNone/>
              <a:defRPr sz="2400">
                <a:solidFill>
                  <a:srgbClr val="888888"/>
                </a:solidFill>
              </a:defRPr>
            </a:lvl1pPr>
            <a:lvl2pPr marL="914400" lvl="1" indent="-228600" algn="l">
              <a:lnSpc>
                <a:spcPct val="100000"/>
              </a:lnSpc>
              <a:spcBef>
                <a:spcPts val="500"/>
              </a:spcBef>
              <a:spcAft>
                <a:spcPts val="0"/>
              </a:spcAft>
              <a:buClr>
                <a:srgbClr val="888888"/>
              </a:buClr>
              <a:buSzPts val="1600"/>
              <a:buNone/>
              <a:defRPr sz="2000">
                <a:solidFill>
                  <a:srgbClr val="888888"/>
                </a:solidFill>
              </a:defRPr>
            </a:lvl2pPr>
            <a:lvl3pPr marL="1371600" lvl="2" indent="-228600" algn="l">
              <a:lnSpc>
                <a:spcPct val="100000"/>
              </a:lnSpc>
              <a:spcBef>
                <a:spcPts val="500"/>
              </a:spcBef>
              <a:spcAft>
                <a:spcPts val="0"/>
              </a:spcAft>
              <a:buClr>
                <a:srgbClr val="888888"/>
              </a:buClr>
              <a:buSzPts val="1440"/>
              <a:buNone/>
              <a:defRPr sz="1800">
                <a:solidFill>
                  <a:srgbClr val="888888"/>
                </a:solidFill>
              </a:defRPr>
            </a:lvl3pPr>
            <a:lvl4pPr marL="1828800" lvl="3" indent="-228600" algn="l">
              <a:lnSpc>
                <a:spcPct val="100000"/>
              </a:lnSpc>
              <a:spcBef>
                <a:spcPts val="500"/>
              </a:spcBef>
              <a:spcAft>
                <a:spcPts val="0"/>
              </a:spcAft>
              <a:buClr>
                <a:srgbClr val="888888"/>
              </a:buClr>
              <a:buSzPts val="1280"/>
              <a:buNone/>
              <a:defRPr sz="1600">
                <a:solidFill>
                  <a:srgbClr val="888888"/>
                </a:solidFill>
              </a:defRPr>
            </a:lvl4pPr>
            <a:lvl5pPr marL="2286000" lvl="4" indent="-228600" algn="l">
              <a:lnSpc>
                <a:spcPct val="100000"/>
              </a:lnSpc>
              <a:spcBef>
                <a:spcPts val="500"/>
              </a:spcBef>
              <a:spcAft>
                <a:spcPts val="0"/>
              </a:spcAft>
              <a:buClr>
                <a:srgbClr val="888888"/>
              </a:buClr>
              <a:buSzPts val="128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1" name="Google Shape;331;p70"/>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32" name="Google Shape;332;p70"/>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33" name="Google Shape;333;p70"/>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0461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25615"/>
            <a:ext cx="5181600" cy="395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25615"/>
            <a:ext cx="5181600" cy="395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180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22098" y="365125"/>
            <a:ext cx="9233289" cy="1325563"/>
          </a:xfrm>
        </p:spPr>
        <p:txBody>
          <a:bodyPr/>
          <a:lstStyle/>
          <a:p>
            <a:r>
              <a:rPr lang="en-US"/>
              <a:t>Click to edit Master title style</a:t>
            </a:r>
          </a:p>
        </p:txBody>
      </p:sp>
      <p:sp>
        <p:nvSpPr>
          <p:cNvPr id="3" name="Text Placeholder 2"/>
          <p:cNvSpPr>
            <a:spLocks noGrp="1"/>
          </p:cNvSpPr>
          <p:nvPr>
            <p:ph type="body" idx="1"/>
          </p:nvPr>
        </p:nvSpPr>
        <p:spPr>
          <a:xfrm>
            <a:off x="838200" y="202271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863969"/>
            <a:ext cx="5157787" cy="3325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12" y="202271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863969"/>
            <a:ext cx="5183188" cy="3325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276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250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5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146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26020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04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828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556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4"/>
        <p:cNvGrpSpPr/>
        <p:nvPr/>
      </p:nvGrpSpPr>
      <p:grpSpPr>
        <a:xfrm>
          <a:off x="0" y="0"/>
          <a:ext cx="0" cy="0"/>
          <a:chOff x="0" y="0"/>
          <a:chExt cx="0" cy="0"/>
        </a:xfrm>
      </p:grpSpPr>
      <p:sp>
        <p:nvSpPr>
          <p:cNvPr id="335" name="Google Shape;335;p71"/>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71"/>
          <p:cNvSpPr txBox="1">
            <a:spLocks noGrp="1"/>
          </p:cNvSpPr>
          <p:nvPr>
            <p:ph type="body" idx="1"/>
          </p:nvPr>
        </p:nvSpPr>
        <p:spPr>
          <a:xfrm>
            <a:off x="838200" y="1924493"/>
            <a:ext cx="5181600" cy="425247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lt2"/>
              </a:buClr>
              <a:buSzPts val="1440"/>
              <a:buChar char="•"/>
              <a:defRPr/>
            </a:lvl1pPr>
            <a:lvl2pPr marL="914400" lvl="1" indent="-320040" algn="l">
              <a:lnSpc>
                <a:spcPct val="100000"/>
              </a:lnSpc>
              <a:spcBef>
                <a:spcPts val="500"/>
              </a:spcBef>
              <a:spcAft>
                <a:spcPts val="0"/>
              </a:spcAft>
              <a:buClr>
                <a:schemeClr val="lt2"/>
              </a:buClr>
              <a:buSzPts val="144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20039" algn="l">
              <a:lnSpc>
                <a:spcPct val="100000"/>
              </a:lnSpc>
              <a:spcBef>
                <a:spcPts val="500"/>
              </a:spcBef>
              <a:spcAft>
                <a:spcPts val="0"/>
              </a:spcAft>
              <a:buClr>
                <a:schemeClr val="lt2"/>
              </a:buClr>
              <a:buSzPts val="1440"/>
              <a:buChar char="•"/>
              <a:defRPr/>
            </a:lvl4pPr>
            <a:lvl5pPr marL="2286000" lvl="4" indent="-320039" algn="l">
              <a:lnSpc>
                <a:spcPct val="100000"/>
              </a:lnSpc>
              <a:spcBef>
                <a:spcPts val="500"/>
              </a:spcBef>
              <a:spcAft>
                <a:spcPts val="0"/>
              </a:spcAft>
              <a:buClr>
                <a:schemeClr val="lt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71"/>
          <p:cNvSpPr txBox="1">
            <a:spLocks noGrp="1"/>
          </p:cNvSpPr>
          <p:nvPr>
            <p:ph type="body" idx="2"/>
          </p:nvPr>
        </p:nvSpPr>
        <p:spPr>
          <a:xfrm>
            <a:off x="6172200" y="1924493"/>
            <a:ext cx="5181600" cy="425247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lt2"/>
              </a:buClr>
              <a:buSzPts val="1440"/>
              <a:buChar char="•"/>
              <a:defRPr/>
            </a:lvl1pPr>
            <a:lvl2pPr marL="914400" lvl="1" indent="-320040" algn="l">
              <a:lnSpc>
                <a:spcPct val="100000"/>
              </a:lnSpc>
              <a:spcBef>
                <a:spcPts val="500"/>
              </a:spcBef>
              <a:spcAft>
                <a:spcPts val="0"/>
              </a:spcAft>
              <a:buClr>
                <a:schemeClr val="lt2"/>
              </a:buClr>
              <a:buSzPts val="144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20039" algn="l">
              <a:lnSpc>
                <a:spcPct val="100000"/>
              </a:lnSpc>
              <a:spcBef>
                <a:spcPts val="500"/>
              </a:spcBef>
              <a:spcAft>
                <a:spcPts val="0"/>
              </a:spcAft>
              <a:buClr>
                <a:schemeClr val="lt2"/>
              </a:buClr>
              <a:buSzPts val="1440"/>
              <a:buChar char="•"/>
              <a:defRPr/>
            </a:lvl4pPr>
            <a:lvl5pPr marL="2286000" lvl="4" indent="-320039" algn="l">
              <a:lnSpc>
                <a:spcPct val="100000"/>
              </a:lnSpc>
              <a:spcBef>
                <a:spcPts val="500"/>
              </a:spcBef>
              <a:spcAft>
                <a:spcPts val="0"/>
              </a:spcAft>
              <a:buClr>
                <a:schemeClr val="lt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71"/>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39" name="Google Shape;339;p71"/>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40" name="Google Shape;340;p71"/>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117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3571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25615"/>
            <a:ext cx="5181600" cy="395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25615"/>
            <a:ext cx="5181600" cy="395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32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22098" y="365125"/>
            <a:ext cx="9233289" cy="1325563"/>
          </a:xfrm>
        </p:spPr>
        <p:txBody>
          <a:bodyPr/>
          <a:lstStyle/>
          <a:p>
            <a:r>
              <a:rPr lang="en-US"/>
              <a:t>Click to edit Master title style</a:t>
            </a:r>
          </a:p>
        </p:txBody>
      </p:sp>
      <p:sp>
        <p:nvSpPr>
          <p:cNvPr id="3" name="Text Placeholder 2"/>
          <p:cNvSpPr>
            <a:spLocks noGrp="1"/>
          </p:cNvSpPr>
          <p:nvPr>
            <p:ph type="body" idx="1"/>
          </p:nvPr>
        </p:nvSpPr>
        <p:spPr>
          <a:xfrm>
            <a:off x="838200" y="202271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863969"/>
            <a:ext cx="5157787" cy="3325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12" y="202271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863969"/>
            <a:ext cx="5183188" cy="3325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4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3702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23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5322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1852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521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27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1"/>
        <p:cNvGrpSpPr/>
        <p:nvPr/>
      </p:nvGrpSpPr>
      <p:grpSpPr>
        <a:xfrm>
          <a:off x="0" y="0"/>
          <a:ext cx="0" cy="0"/>
          <a:chOff x="0" y="0"/>
          <a:chExt cx="0" cy="0"/>
        </a:xfrm>
      </p:grpSpPr>
      <p:sp>
        <p:nvSpPr>
          <p:cNvPr id="342" name="Google Shape;342;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72"/>
          <p:cNvSpPr txBox="1">
            <a:spLocks noGrp="1"/>
          </p:cNvSpPr>
          <p:nvPr>
            <p:ph type="body" idx="1"/>
          </p:nvPr>
        </p:nvSpPr>
        <p:spPr>
          <a:xfrm>
            <a:off x="839788" y="1734325"/>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2"/>
              </a:buClr>
              <a:buSzPts val="1600"/>
              <a:buNone/>
              <a:defRPr sz="2000" b="1" cap="none"/>
            </a:lvl1pPr>
            <a:lvl2pPr marL="914400" lvl="1" indent="-228600" algn="l">
              <a:lnSpc>
                <a:spcPct val="100000"/>
              </a:lnSpc>
              <a:spcBef>
                <a:spcPts val="500"/>
              </a:spcBef>
              <a:spcAft>
                <a:spcPts val="0"/>
              </a:spcAft>
              <a:buClr>
                <a:schemeClr val="lt2"/>
              </a:buClr>
              <a:buSzPts val="1600"/>
              <a:buNone/>
              <a:defRPr sz="2000" b="1"/>
            </a:lvl2pPr>
            <a:lvl3pPr marL="1371600" lvl="2" indent="-228600" algn="l">
              <a:lnSpc>
                <a:spcPct val="100000"/>
              </a:lnSpc>
              <a:spcBef>
                <a:spcPts val="500"/>
              </a:spcBef>
              <a:spcAft>
                <a:spcPts val="0"/>
              </a:spcAft>
              <a:buClr>
                <a:schemeClr val="lt2"/>
              </a:buClr>
              <a:buSzPts val="1440"/>
              <a:buNone/>
              <a:defRPr sz="1800" b="1"/>
            </a:lvl3pPr>
            <a:lvl4pPr marL="1828800" lvl="3" indent="-228600" algn="l">
              <a:lnSpc>
                <a:spcPct val="100000"/>
              </a:lnSpc>
              <a:spcBef>
                <a:spcPts val="500"/>
              </a:spcBef>
              <a:spcAft>
                <a:spcPts val="0"/>
              </a:spcAft>
              <a:buClr>
                <a:schemeClr val="lt2"/>
              </a:buClr>
              <a:buSzPts val="1280"/>
              <a:buNone/>
              <a:defRPr sz="1600" b="1"/>
            </a:lvl4pPr>
            <a:lvl5pPr marL="2286000" lvl="4" indent="-228600" algn="l">
              <a:lnSpc>
                <a:spcPct val="100000"/>
              </a:lnSpc>
              <a:spcBef>
                <a:spcPts val="500"/>
              </a:spcBef>
              <a:spcAft>
                <a:spcPts val="0"/>
              </a:spcAft>
              <a:buClr>
                <a:schemeClr val="lt2"/>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4" name="Google Shape;344;p72"/>
          <p:cNvSpPr txBox="1">
            <a:spLocks noGrp="1"/>
          </p:cNvSpPr>
          <p:nvPr>
            <p:ph type="body" idx="2"/>
          </p:nvPr>
        </p:nvSpPr>
        <p:spPr>
          <a:xfrm>
            <a:off x="839788" y="2558237"/>
            <a:ext cx="5157787" cy="368458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lt2"/>
              </a:buClr>
              <a:buSzPts val="1440"/>
              <a:buChar char="•"/>
              <a:defRPr/>
            </a:lvl1pPr>
            <a:lvl2pPr marL="914400" lvl="1" indent="-320040" algn="l">
              <a:lnSpc>
                <a:spcPct val="100000"/>
              </a:lnSpc>
              <a:spcBef>
                <a:spcPts val="500"/>
              </a:spcBef>
              <a:spcAft>
                <a:spcPts val="0"/>
              </a:spcAft>
              <a:buClr>
                <a:schemeClr val="lt2"/>
              </a:buClr>
              <a:buSzPts val="144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20039" algn="l">
              <a:lnSpc>
                <a:spcPct val="100000"/>
              </a:lnSpc>
              <a:spcBef>
                <a:spcPts val="500"/>
              </a:spcBef>
              <a:spcAft>
                <a:spcPts val="0"/>
              </a:spcAft>
              <a:buClr>
                <a:schemeClr val="lt2"/>
              </a:buClr>
              <a:buSzPts val="1440"/>
              <a:buChar char="•"/>
              <a:defRPr/>
            </a:lvl4pPr>
            <a:lvl5pPr marL="2286000" lvl="4" indent="-320039" algn="l">
              <a:lnSpc>
                <a:spcPct val="100000"/>
              </a:lnSpc>
              <a:spcBef>
                <a:spcPts val="500"/>
              </a:spcBef>
              <a:spcAft>
                <a:spcPts val="0"/>
              </a:spcAft>
              <a:buClr>
                <a:schemeClr val="lt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72"/>
          <p:cNvSpPr txBox="1">
            <a:spLocks noGrp="1"/>
          </p:cNvSpPr>
          <p:nvPr>
            <p:ph type="body" idx="3"/>
          </p:nvPr>
        </p:nvSpPr>
        <p:spPr>
          <a:xfrm>
            <a:off x="6172200" y="1734325"/>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2"/>
              </a:buClr>
              <a:buSzPts val="1600"/>
              <a:buNone/>
              <a:defRPr sz="2000" b="1" cap="none"/>
            </a:lvl1pPr>
            <a:lvl2pPr marL="914400" lvl="1" indent="-228600" algn="l">
              <a:lnSpc>
                <a:spcPct val="100000"/>
              </a:lnSpc>
              <a:spcBef>
                <a:spcPts val="500"/>
              </a:spcBef>
              <a:spcAft>
                <a:spcPts val="0"/>
              </a:spcAft>
              <a:buClr>
                <a:schemeClr val="lt2"/>
              </a:buClr>
              <a:buSzPts val="1600"/>
              <a:buNone/>
              <a:defRPr sz="2000" b="1"/>
            </a:lvl2pPr>
            <a:lvl3pPr marL="1371600" lvl="2" indent="-228600" algn="l">
              <a:lnSpc>
                <a:spcPct val="100000"/>
              </a:lnSpc>
              <a:spcBef>
                <a:spcPts val="500"/>
              </a:spcBef>
              <a:spcAft>
                <a:spcPts val="0"/>
              </a:spcAft>
              <a:buClr>
                <a:schemeClr val="lt2"/>
              </a:buClr>
              <a:buSzPts val="1440"/>
              <a:buNone/>
              <a:defRPr sz="1800" b="1"/>
            </a:lvl3pPr>
            <a:lvl4pPr marL="1828800" lvl="3" indent="-228600" algn="l">
              <a:lnSpc>
                <a:spcPct val="100000"/>
              </a:lnSpc>
              <a:spcBef>
                <a:spcPts val="500"/>
              </a:spcBef>
              <a:spcAft>
                <a:spcPts val="0"/>
              </a:spcAft>
              <a:buClr>
                <a:schemeClr val="lt2"/>
              </a:buClr>
              <a:buSzPts val="1280"/>
              <a:buNone/>
              <a:defRPr sz="1600" b="1"/>
            </a:lvl4pPr>
            <a:lvl5pPr marL="2286000" lvl="4" indent="-228600" algn="l">
              <a:lnSpc>
                <a:spcPct val="100000"/>
              </a:lnSpc>
              <a:spcBef>
                <a:spcPts val="500"/>
              </a:spcBef>
              <a:spcAft>
                <a:spcPts val="0"/>
              </a:spcAft>
              <a:buClr>
                <a:schemeClr val="lt2"/>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6" name="Google Shape;346;p72"/>
          <p:cNvSpPr txBox="1">
            <a:spLocks noGrp="1"/>
          </p:cNvSpPr>
          <p:nvPr>
            <p:ph type="body" idx="4"/>
          </p:nvPr>
        </p:nvSpPr>
        <p:spPr>
          <a:xfrm>
            <a:off x="6172200" y="2558237"/>
            <a:ext cx="5183188" cy="368458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lt2"/>
              </a:buClr>
              <a:buSzPts val="1440"/>
              <a:buChar char="•"/>
              <a:defRPr/>
            </a:lvl1pPr>
            <a:lvl2pPr marL="914400" lvl="1" indent="-320040" algn="l">
              <a:lnSpc>
                <a:spcPct val="100000"/>
              </a:lnSpc>
              <a:spcBef>
                <a:spcPts val="500"/>
              </a:spcBef>
              <a:spcAft>
                <a:spcPts val="0"/>
              </a:spcAft>
              <a:buClr>
                <a:schemeClr val="lt2"/>
              </a:buClr>
              <a:buSzPts val="1440"/>
              <a:buChar char="•"/>
              <a:defRPr/>
            </a:lvl2pPr>
            <a:lvl3pPr marL="1371600" lvl="2" indent="-320039" algn="l">
              <a:lnSpc>
                <a:spcPct val="100000"/>
              </a:lnSpc>
              <a:spcBef>
                <a:spcPts val="500"/>
              </a:spcBef>
              <a:spcAft>
                <a:spcPts val="0"/>
              </a:spcAft>
              <a:buClr>
                <a:schemeClr val="lt2"/>
              </a:buClr>
              <a:buSzPts val="1440"/>
              <a:buChar char="•"/>
              <a:defRPr/>
            </a:lvl3pPr>
            <a:lvl4pPr marL="1828800" lvl="3" indent="-320039" algn="l">
              <a:lnSpc>
                <a:spcPct val="100000"/>
              </a:lnSpc>
              <a:spcBef>
                <a:spcPts val="500"/>
              </a:spcBef>
              <a:spcAft>
                <a:spcPts val="0"/>
              </a:spcAft>
              <a:buClr>
                <a:schemeClr val="lt2"/>
              </a:buClr>
              <a:buSzPts val="1440"/>
              <a:buChar char="•"/>
              <a:defRPr/>
            </a:lvl4pPr>
            <a:lvl5pPr marL="2286000" lvl="4" indent="-320039" algn="l">
              <a:lnSpc>
                <a:spcPct val="100000"/>
              </a:lnSpc>
              <a:spcBef>
                <a:spcPts val="500"/>
              </a:spcBef>
              <a:spcAft>
                <a:spcPts val="0"/>
              </a:spcAft>
              <a:buClr>
                <a:schemeClr val="lt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72"/>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48" name="Google Shape;348;p72"/>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49" name="Google Shape;349;p72"/>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25, 2024</a:t>
            </a:r>
            <a:endParaRPr lang="en-US" dirty="0"/>
          </a:p>
        </p:txBody>
      </p:sp>
      <p:sp>
        <p:nvSpPr>
          <p:cNvPr id="5" name="Footer Placeholder 4"/>
          <p:cNvSpPr>
            <a:spLocks noGrp="1"/>
          </p:cNvSpPr>
          <p:nvPr>
            <p:ph type="ftr" sz="quarter" idx="11"/>
          </p:nvPr>
        </p:nvSpPr>
        <p:spPr/>
        <p:txBody>
          <a:bodyPr/>
          <a:lstStyle/>
          <a:p>
            <a:r>
              <a:rPr lang="en-US"/>
              <a:t>2024 NISO Annual Membership Meeting</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847572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25, 2024</a:t>
            </a:r>
            <a:endParaRPr lang="en-US" dirty="0"/>
          </a:p>
        </p:txBody>
      </p:sp>
      <p:sp>
        <p:nvSpPr>
          <p:cNvPr id="5" name="Footer Placeholder 4"/>
          <p:cNvSpPr>
            <a:spLocks noGrp="1"/>
          </p:cNvSpPr>
          <p:nvPr>
            <p:ph type="ftr" sz="quarter" idx="11"/>
          </p:nvPr>
        </p:nvSpPr>
        <p:spPr/>
        <p:txBody>
          <a:bodyPr/>
          <a:lstStyle/>
          <a:p>
            <a:r>
              <a:rPr lang="en-US"/>
              <a:t>2024 NISO Annual Membership Meeting</a:t>
            </a:r>
            <a:endParaRPr lang="en-US" dirty="0"/>
          </a:p>
        </p:txBody>
      </p:sp>
      <p:sp>
        <p:nvSpPr>
          <p:cNvPr id="6" name="Slide Number Placeholder 5"/>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3833973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25, 2024</a:t>
            </a:r>
            <a:endParaRPr lang="en-US" dirty="0"/>
          </a:p>
        </p:txBody>
      </p:sp>
      <p:sp>
        <p:nvSpPr>
          <p:cNvPr id="5" name="Footer Placeholder 4"/>
          <p:cNvSpPr>
            <a:spLocks noGrp="1"/>
          </p:cNvSpPr>
          <p:nvPr>
            <p:ph type="ftr" sz="quarter" idx="11"/>
          </p:nvPr>
        </p:nvSpPr>
        <p:spPr/>
        <p:txBody>
          <a:bodyPr/>
          <a:lstStyle/>
          <a:p>
            <a:r>
              <a:rPr lang="en-US"/>
              <a:t>2024 NISO Annual Membership Meeting</a:t>
            </a:r>
            <a:endParaRPr lang="en-US" dirty="0"/>
          </a:p>
        </p:txBody>
      </p:sp>
      <p:sp>
        <p:nvSpPr>
          <p:cNvPr id="6" name="Slide Number Placeholder 5"/>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446316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25, 2024</a:t>
            </a:r>
            <a:endParaRPr lang="en-US" dirty="0"/>
          </a:p>
        </p:txBody>
      </p:sp>
      <p:sp>
        <p:nvSpPr>
          <p:cNvPr id="6" name="Footer Placeholder 5"/>
          <p:cNvSpPr>
            <a:spLocks noGrp="1"/>
          </p:cNvSpPr>
          <p:nvPr>
            <p:ph type="ftr" sz="quarter" idx="11"/>
          </p:nvPr>
        </p:nvSpPr>
        <p:spPr/>
        <p:txBody>
          <a:bodyPr/>
          <a:lstStyle/>
          <a:p>
            <a:r>
              <a:rPr lang="en-US"/>
              <a:t>2024 NISO Annual Membership Meeting</a:t>
            </a:r>
            <a:endParaRPr lang="en-US" dirty="0"/>
          </a:p>
        </p:txBody>
      </p:sp>
      <p:sp>
        <p:nvSpPr>
          <p:cNvPr id="7" name="Slide Number Placeholder 6"/>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2179415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25, 2024</a:t>
            </a:r>
            <a:endParaRPr lang="en-US" dirty="0"/>
          </a:p>
        </p:txBody>
      </p:sp>
      <p:sp>
        <p:nvSpPr>
          <p:cNvPr id="8" name="Footer Placeholder 7"/>
          <p:cNvSpPr>
            <a:spLocks noGrp="1"/>
          </p:cNvSpPr>
          <p:nvPr>
            <p:ph type="ftr" sz="quarter" idx="11"/>
          </p:nvPr>
        </p:nvSpPr>
        <p:spPr/>
        <p:txBody>
          <a:bodyPr/>
          <a:lstStyle/>
          <a:p>
            <a:r>
              <a:rPr lang="en-US"/>
              <a:t>2024 NISO Annual Membership Meeting</a:t>
            </a:r>
            <a:endParaRPr lang="en-US" dirty="0"/>
          </a:p>
        </p:txBody>
      </p:sp>
      <p:sp>
        <p:nvSpPr>
          <p:cNvPr id="9" name="Slide Number Placeholder 8"/>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3911522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25, 2024</a:t>
            </a:r>
            <a:endParaRPr lang="en-US" dirty="0"/>
          </a:p>
        </p:txBody>
      </p:sp>
      <p:sp>
        <p:nvSpPr>
          <p:cNvPr id="4" name="Footer Placeholder 3"/>
          <p:cNvSpPr>
            <a:spLocks noGrp="1"/>
          </p:cNvSpPr>
          <p:nvPr>
            <p:ph type="ftr" sz="quarter" idx="11"/>
          </p:nvPr>
        </p:nvSpPr>
        <p:spPr/>
        <p:txBody>
          <a:bodyPr/>
          <a:lstStyle/>
          <a:p>
            <a:r>
              <a:rPr lang="en-US"/>
              <a:t>2024 NISO Annual Membership Meeting</a:t>
            </a:r>
            <a:endParaRPr lang="en-US" dirty="0"/>
          </a:p>
        </p:txBody>
      </p:sp>
      <p:sp>
        <p:nvSpPr>
          <p:cNvPr id="5" name="Slide Number Placeholder 4"/>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4230804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25, 2024</a:t>
            </a:r>
            <a:endParaRPr lang="en-US" dirty="0"/>
          </a:p>
        </p:txBody>
      </p:sp>
      <p:sp>
        <p:nvSpPr>
          <p:cNvPr id="3" name="Footer Placeholder 2"/>
          <p:cNvSpPr>
            <a:spLocks noGrp="1"/>
          </p:cNvSpPr>
          <p:nvPr>
            <p:ph type="ftr" sz="quarter" idx="11"/>
          </p:nvPr>
        </p:nvSpPr>
        <p:spPr/>
        <p:txBody>
          <a:bodyPr/>
          <a:lstStyle/>
          <a:p>
            <a:r>
              <a:rPr lang="en-US"/>
              <a:t>2024 NISO Annual Membership Meeting</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567617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25, 2024</a:t>
            </a:r>
            <a:endParaRPr lang="en-US" dirty="0"/>
          </a:p>
        </p:txBody>
      </p:sp>
      <p:sp>
        <p:nvSpPr>
          <p:cNvPr id="6" name="Footer Placeholder 5"/>
          <p:cNvSpPr>
            <a:spLocks noGrp="1"/>
          </p:cNvSpPr>
          <p:nvPr>
            <p:ph type="ftr" sz="quarter" idx="11"/>
          </p:nvPr>
        </p:nvSpPr>
        <p:spPr/>
        <p:txBody>
          <a:bodyPr/>
          <a:lstStyle/>
          <a:p>
            <a:r>
              <a:rPr lang="en-US"/>
              <a:t>2024 NISO Annual Membership Meeting</a:t>
            </a:r>
            <a:endParaRPr lang="en-US" dirty="0"/>
          </a:p>
        </p:txBody>
      </p:sp>
      <p:sp>
        <p:nvSpPr>
          <p:cNvPr id="7" name="Slide Number Placeholder 6"/>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2525854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25, 2024</a:t>
            </a:r>
            <a:endParaRPr lang="en-US" dirty="0"/>
          </a:p>
        </p:txBody>
      </p:sp>
      <p:sp>
        <p:nvSpPr>
          <p:cNvPr id="6" name="Footer Placeholder 5"/>
          <p:cNvSpPr>
            <a:spLocks noGrp="1"/>
          </p:cNvSpPr>
          <p:nvPr>
            <p:ph type="ftr" sz="quarter" idx="11"/>
          </p:nvPr>
        </p:nvSpPr>
        <p:spPr/>
        <p:txBody>
          <a:bodyPr/>
          <a:lstStyle/>
          <a:p>
            <a:r>
              <a:rPr lang="en-US"/>
              <a:t>2024 NISO Annual Membership Meeting</a:t>
            </a:r>
            <a:endParaRPr lang="en-US" dirty="0"/>
          </a:p>
        </p:txBody>
      </p:sp>
      <p:sp>
        <p:nvSpPr>
          <p:cNvPr id="7" name="Slide Number Placeholder 6"/>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176397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25, 2024</a:t>
            </a:r>
            <a:endParaRPr lang="en-US" dirty="0"/>
          </a:p>
        </p:txBody>
      </p:sp>
      <p:sp>
        <p:nvSpPr>
          <p:cNvPr id="5" name="Footer Placeholder 4"/>
          <p:cNvSpPr>
            <a:spLocks noGrp="1"/>
          </p:cNvSpPr>
          <p:nvPr>
            <p:ph type="ftr" sz="quarter" idx="11"/>
          </p:nvPr>
        </p:nvSpPr>
        <p:spPr/>
        <p:txBody>
          <a:bodyPr/>
          <a:lstStyle/>
          <a:p>
            <a:r>
              <a:rPr lang="en-US"/>
              <a:t>2024 NISO Annual Membership Meeting</a:t>
            </a:r>
            <a:endParaRPr lang="en-US" dirty="0"/>
          </a:p>
        </p:txBody>
      </p:sp>
      <p:sp>
        <p:nvSpPr>
          <p:cNvPr id="6" name="Slide Number Placeholder 5"/>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19149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0"/>
        <p:cNvGrpSpPr/>
        <p:nvPr/>
      </p:nvGrpSpPr>
      <p:grpSpPr>
        <a:xfrm>
          <a:off x="0" y="0"/>
          <a:ext cx="0" cy="0"/>
          <a:chOff x="0" y="0"/>
          <a:chExt cx="0" cy="0"/>
        </a:xfrm>
      </p:grpSpPr>
      <p:sp>
        <p:nvSpPr>
          <p:cNvPr id="351" name="Google Shape;351;p73"/>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3"/>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53" name="Google Shape;353;p73"/>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54" name="Google Shape;354;p73"/>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25, 2024</a:t>
            </a:r>
            <a:endParaRPr lang="en-US" dirty="0"/>
          </a:p>
        </p:txBody>
      </p:sp>
      <p:sp>
        <p:nvSpPr>
          <p:cNvPr id="5" name="Footer Placeholder 4"/>
          <p:cNvSpPr>
            <a:spLocks noGrp="1"/>
          </p:cNvSpPr>
          <p:nvPr>
            <p:ph type="ftr" sz="quarter" idx="11"/>
          </p:nvPr>
        </p:nvSpPr>
        <p:spPr/>
        <p:txBody>
          <a:bodyPr/>
          <a:lstStyle/>
          <a:p>
            <a:r>
              <a:rPr lang="en-US"/>
              <a:t>2024 NISO Annual Membership Meeting</a:t>
            </a:r>
            <a:endParaRPr lang="en-US" dirty="0"/>
          </a:p>
        </p:txBody>
      </p:sp>
      <p:sp>
        <p:nvSpPr>
          <p:cNvPr id="6" name="Slide Number Placeholder 5"/>
          <p:cNvSpPr>
            <a:spLocks noGrp="1"/>
          </p:cNvSpPr>
          <p:nvPr>
            <p:ph type="sldNum" sz="quarter" idx="12"/>
          </p:nvPr>
        </p:nvSpPr>
        <p:spPr/>
        <p:txBody>
          <a:bodyPr/>
          <a:lstStyle/>
          <a:p>
            <a:fld id="{503F8C6A-6F40-9341-AA3D-4D5067D6A884}" type="slidenum">
              <a:rPr lang="en-US" smtClean="0"/>
              <a:t>‹#›</a:t>
            </a:fld>
            <a:endParaRPr lang="en-US" dirty="0"/>
          </a:p>
        </p:txBody>
      </p:sp>
    </p:spTree>
    <p:extLst>
      <p:ext uri="{BB962C8B-B14F-4D97-AF65-F5344CB8AC3E}">
        <p14:creationId xmlns:p14="http://schemas.microsoft.com/office/powerpoint/2010/main" val="254245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bg>
      <p:bgPr>
        <a:solidFill>
          <a:schemeClr val="dk1"/>
        </a:solidFill>
        <a:effectLst/>
      </p:bgPr>
    </p:bg>
    <p:spTree>
      <p:nvGrpSpPr>
        <p:cNvPr id="1" name="Shape 55"/>
        <p:cNvGrpSpPr/>
        <p:nvPr/>
      </p:nvGrpSpPr>
      <p:grpSpPr>
        <a:xfrm>
          <a:off x="0" y="0"/>
          <a:ext cx="0" cy="0"/>
          <a:chOff x="0" y="0"/>
          <a:chExt cx="0" cy="0"/>
        </a:xfrm>
      </p:grpSpPr>
      <p:sp>
        <p:nvSpPr>
          <p:cNvPr id="56" name="Google Shape;56;p44"/>
          <p:cNvSpPr txBox="1">
            <a:spLocks noGrp="1"/>
          </p:cNvSpPr>
          <p:nvPr>
            <p:ph type="title"/>
          </p:nvPr>
        </p:nvSpPr>
        <p:spPr>
          <a:xfrm>
            <a:off x="942933" y="593367"/>
            <a:ext cx="10302400" cy="763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lt1"/>
              </a:buClr>
              <a:buSzPts val="3200"/>
              <a:buFont typeface="Trebuchet MS"/>
              <a:buNone/>
              <a:defRPr>
                <a:solidFill>
                  <a:schemeClr val="lt1"/>
                </a:solidFill>
              </a:defRPr>
            </a:lvl1pPr>
            <a:lvl2pPr lvl="1" algn="l">
              <a:spcBef>
                <a:spcPts val="0"/>
              </a:spcBef>
              <a:spcAft>
                <a:spcPts val="0"/>
              </a:spcAft>
              <a:buClr>
                <a:schemeClr val="dk2"/>
              </a:buClr>
              <a:buSzPts val="3200"/>
              <a:buNone/>
              <a:defRPr/>
            </a:lvl2pPr>
            <a:lvl3pPr lvl="2" algn="l">
              <a:spcBef>
                <a:spcPts val="0"/>
              </a:spcBef>
              <a:spcAft>
                <a:spcPts val="0"/>
              </a:spcAft>
              <a:buClr>
                <a:schemeClr val="dk2"/>
              </a:buClr>
              <a:buSzPts val="3200"/>
              <a:buNone/>
              <a:defRPr/>
            </a:lvl3pPr>
            <a:lvl4pPr lvl="3" algn="l">
              <a:spcBef>
                <a:spcPts val="0"/>
              </a:spcBef>
              <a:spcAft>
                <a:spcPts val="0"/>
              </a:spcAft>
              <a:buClr>
                <a:schemeClr val="dk2"/>
              </a:buClr>
              <a:buSzPts val="3200"/>
              <a:buNone/>
              <a:defRPr/>
            </a:lvl4pPr>
            <a:lvl5pPr lvl="4" algn="l">
              <a:spcBef>
                <a:spcPts val="0"/>
              </a:spcBef>
              <a:spcAft>
                <a:spcPts val="0"/>
              </a:spcAft>
              <a:buClr>
                <a:schemeClr val="dk2"/>
              </a:buClr>
              <a:buSzPts val="3200"/>
              <a:buNone/>
              <a:defRPr/>
            </a:lvl5pPr>
            <a:lvl6pPr lvl="5" algn="l">
              <a:spcBef>
                <a:spcPts val="0"/>
              </a:spcBef>
              <a:spcAft>
                <a:spcPts val="0"/>
              </a:spcAft>
              <a:buClr>
                <a:schemeClr val="dk2"/>
              </a:buClr>
              <a:buSzPts val="3200"/>
              <a:buNone/>
              <a:defRPr/>
            </a:lvl6pPr>
            <a:lvl7pPr lvl="6" algn="l">
              <a:spcBef>
                <a:spcPts val="0"/>
              </a:spcBef>
              <a:spcAft>
                <a:spcPts val="0"/>
              </a:spcAft>
              <a:buClr>
                <a:schemeClr val="dk2"/>
              </a:buClr>
              <a:buSzPts val="3200"/>
              <a:buNone/>
              <a:defRPr/>
            </a:lvl7pPr>
            <a:lvl8pPr lvl="7" algn="l">
              <a:spcBef>
                <a:spcPts val="0"/>
              </a:spcBef>
              <a:spcAft>
                <a:spcPts val="0"/>
              </a:spcAft>
              <a:buClr>
                <a:schemeClr val="dk2"/>
              </a:buClr>
              <a:buSzPts val="3200"/>
              <a:buNone/>
              <a:defRPr/>
            </a:lvl8pPr>
            <a:lvl9pPr lvl="8" algn="l">
              <a:spcBef>
                <a:spcPts val="0"/>
              </a:spcBef>
              <a:spcAft>
                <a:spcPts val="0"/>
              </a:spcAft>
              <a:buClr>
                <a:schemeClr val="dk2"/>
              </a:buClr>
              <a:buSzPts val="3200"/>
              <a:buNone/>
              <a:defRPr/>
            </a:lvl9pPr>
          </a:lstStyle>
          <a:p>
            <a:endParaRPr/>
          </a:p>
        </p:txBody>
      </p:sp>
      <p:sp>
        <p:nvSpPr>
          <p:cNvPr id="57" name="Google Shape;57;p44"/>
          <p:cNvSpPr txBox="1">
            <a:spLocks noGrp="1"/>
          </p:cNvSpPr>
          <p:nvPr>
            <p:ph type="body" idx="1"/>
          </p:nvPr>
        </p:nvSpPr>
        <p:spPr>
          <a:xfrm>
            <a:off x="942933" y="1536633"/>
            <a:ext cx="10302400" cy="4555200"/>
          </a:xfrm>
          <a:prstGeom prst="rect">
            <a:avLst/>
          </a:prstGeom>
          <a:noFill/>
          <a:ln>
            <a:noFill/>
          </a:ln>
        </p:spPr>
        <p:txBody>
          <a:bodyPr spcFirstLastPara="1" wrap="square" lIns="91425" tIns="91425" rIns="91425" bIns="91425" anchor="t" anchorCtr="0">
            <a:noAutofit/>
          </a:bodyPr>
          <a:lstStyle>
            <a:lvl1pPr marL="457200" lvl="0" indent="-317500" algn="l">
              <a:spcBef>
                <a:spcPts val="0"/>
              </a:spcBef>
              <a:spcAft>
                <a:spcPts val="0"/>
              </a:spcAft>
              <a:buSzPts val="1400"/>
              <a:buChar char="●"/>
              <a:defRPr>
                <a:solidFill>
                  <a:schemeClr val="lt1"/>
                </a:solidFill>
              </a:defRPr>
            </a:lvl1pPr>
            <a:lvl2pPr marL="914400" lvl="1" indent="-317500" algn="l">
              <a:spcBef>
                <a:spcPts val="0"/>
              </a:spcBef>
              <a:spcAft>
                <a:spcPts val="0"/>
              </a:spcAft>
              <a:buSzPts val="1400"/>
              <a:buChar char="○"/>
              <a:defRPr/>
            </a:lvl2pPr>
            <a:lvl3pPr marL="1371600" lvl="2" indent="-317500" algn="l">
              <a:spcBef>
                <a:spcPts val="0"/>
              </a:spcBef>
              <a:spcAft>
                <a:spcPts val="0"/>
              </a:spcAft>
              <a:buSzPts val="1400"/>
              <a:buChar char="■"/>
              <a:defRPr/>
            </a:lvl3pPr>
            <a:lvl4pPr marL="1828800" lvl="3" indent="-317500" algn="l">
              <a:spcBef>
                <a:spcPts val="0"/>
              </a:spcBef>
              <a:spcAft>
                <a:spcPts val="0"/>
              </a:spcAft>
              <a:buSzPts val="1400"/>
              <a:buChar char="●"/>
              <a:defRPr/>
            </a:lvl4pPr>
            <a:lvl5pPr marL="2286000" lvl="4" indent="-317500" algn="l">
              <a:spcBef>
                <a:spcPts val="0"/>
              </a:spcBef>
              <a:spcAft>
                <a:spcPts val="0"/>
              </a:spcAft>
              <a:buSzPts val="1400"/>
              <a:buChar char="○"/>
              <a:defRPr/>
            </a:lvl5pPr>
            <a:lvl6pPr marL="2743200" lvl="5" indent="-317500" algn="l">
              <a:spcBef>
                <a:spcPts val="0"/>
              </a:spcBef>
              <a:spcAft>
                <a:spcPts val="0"/>
              </a:spcAft>
              <a:buSzPts val="1400"/>
              <a:buChar char="■"/>
              <a:defRPr/>
            </a:lvl6pPr>
            <a:lvl7pPr marL="3200400" lvl="6" indent="-317500" algn="l">
              <a:spcBef>
                <a:spcPts val="0"/>
              </a:spcBef>
              <a:spcAft>
                <a:spcPts val="0"/>
              </a:spcAft>
              <a:buSzPts val="1400"/>
              <a:buChar char="●"/>
              <a:defRPr/>
            </a:lvl7pPr>
            <a:lvl8pPr marL="3657600" lvl="7" indent="-317500" algn="l">
              <a:spcBef>
                <a:spcPts val="0"/>
              </a:spcBef>
              <a:spcAft>
                <a:spcPts val="0"/>
              </a:spcAft>
              <a:buSzPts val="1400"/>
              <a:buChar char="○"/>
              <a:defRPr/>
            </a:lvl8pPr>
            <a:lvl9pPr marL="4114800" lvl="8" indent="-317500" algn="l">
              <a:spcBef>
                <a:spcPts val="0"/>
              </a:spcBef>
              <a:spcAft>
                <a:spcPts val="0"/>
              </a:spcAft>
              <a:buSzPts val="1400"/>
              <a:buChar char="■"/>
              <a:defRPr/>
            </a:lvl9pPr>
          </a:lstStyle>
          <a:p>
            <a:endParaRPr/>
          </a:p>
        </p:txBody>
      </p:sp>
      <p:sp>
        <p:nvSpPr>
          <p:cNvPr id="58" name="Google Shape;58;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l">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65022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60"/>
        <p:cNvGrpSpPr/>
        <p:nvPr/>
      </p:nvGrpSpPr>
      <p:grpSpPr>
        <a:xfrm>
          <a:off x="0" y="0"/>
          <a:ext cx="0" cy="0"/>
          <a:chOff x="0" y="0"/>
          <a:chExt cx="0" cy="0"/>
        </a:xfrm>
      </p:grpSpPr>
      <p:sp>
        <p:nvSpPr>
          <p:cNvPr id="61" name="Google Shape;61;p46"/>
          <p:cNvSpPr txBox="1">
            <a:spLocks noGrp="1"/>
          </p:cNvSpPr>
          <p:nvPr>
            <p:ph type="title"/>
          </p:nvPr>
        </p:nvSpPr>
        <p:spPr>
          <a:xfrm>
            <a:off x="942933" y="593367"/>
            <a:ext cx="10302400" cy="763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accent2"/>
              </a:buClr>
              <a:buSzPts val="3200"/>
              <a:buFont typeface="Trebuchet MS"/>
              <a:buNone/>
              <a:defRPr/>
            </a:lvl1pPr>
            <a:lvl2pPr lvl="1" algn="l">
              <a:spcBef>
                <a:spcPts val="0"/>
              </a:spcBef>
              <a:spcAft>
                <a:spcPts val="0"/>
              </a:spcAft>
              <a:buClr>
                <a:schemeClr val="dk2"/>
              </a:buClr>
              <a:buSzPts val="3200"/>
              <a:buNone/>
              <a:defRPr/>
            </a:lvl2pPr>
            <a:lvl3pPr lvl="2" algn="l">
              <a:spcBef>
                <a:spcPts val="0"/>
              </a:spcBef>
              <a:spcAft>
                <a:spcPts val="0"/>
              </a:spcAft>
              <a:buClr>
                <a:schemeClr val="dk2"/>
              </a:buClr>
              <a:buSzPts val="3200"/>
              <a:buNone/>
              <a:defRPr/>
            </a:lvl3pPr>
            <a:lvl4pPr lvl="3" algn="l">
              <a:spcBef>
                <a:spcPts val="0"/>
              </a:spcBef>
              <a:spcAft>
                <a:spcPts val="0"/>
              </a:spcAft>
              <a:buClr>
                <a:schemeClr val="dk2"/>
              </a:buClr>
              <a:buSzPts val="3200"/>
              <a:buNone/>
              <a:defRPr/>
            </a:lvl4pPr>
            <a:lvl5pPr lvl="4" algn="l">
              <a:spcBef>
                <a:spcPts val="0"/>
              </a:spcBef>
              <a:spcAft>
                <a:spcPts val="0"/>
              </a:spcAft>
              <a:buClr>
                <a:schemeClr val="dk2"/>
              </a:buClr>
              <a:buSzPts val="3200"/>
              <a:buNone/>
              <a:defRPr/>
            </a:lvl5pPr>
            <a:lvl6pPr lvl="5" algn="l">
              <a:spcBef>
                <a:spcPts val="0"/>
              </a:spcBef>
              <a:spcAft>
                <a:spcPts val="0"/>
              </a:spcAft>
              <a:buClr>
                <a:schemeClr val="dk2"/>
              </a:buClr>
              <a:buSzPts val="3200"/>
              <a:buNone/>
              <a:defRPr/>
            </a:lvl6pPr>
            <a:lvl7pPr lvl="6" algn="l">
              <a:spcBef>
                <a:spcPts val="0"/>
              </a:spcBef>
              <a:spcAft>
                <a:spcPts val="0"/>
              </a:spcAft>
              <a:buClr>
                <a:schemeClr val="dk2"/>
              </a:buClr>
              <a:buSzPts val="3200"/>
              <a:buNone/>
              <a:defRPr/>
            </a:lvl7pPr>
            <a:lvl8pPr lvl="7" algn="l">
              <a:spcBef>
                <a:spcPts val="0"/>
              </a:spcBef>
              <a:spcAft>
                <a:spcPts val="0"/>
              </a:spcAft>
              <a:buClr>
                <a:schemeClr val="dk2"/>
              </a:buClr>
              <a:buSzPts val="3200"/>
              <a:buNone/>
              <a:defRPr/>
            </a:lvl8pPr>
            <a:lvl9pPr lvl="8" algn="l">
              <a:spcBef>
                <a:spcPts val="0"/>
              </a:spcBef>
              <a:spcAft>
                <a:spcPts val="0"/>
              </a:spcAft>
              <a:buClr>
                <a:schemeClr val="dk2"/>
              </a:buClr>
              <a:buSzPts val="3200"/>
              <a:buNone/>
              <a:defRPr/>
            </a:lvl9pPr>
          </a:lstStyle>
          <a:p>
            <a:endParaRPr/>
          </a:p>
        </p:txBody>
      </p:sp>
      <p:sp>
        <p:nvSpPr>
          <p:cNvPr id="65" name="Google Shape;65;p46"/>
          <p:cNvSpPr txBox="1">
            <a:spLocks noGrp="1"/>
          </p:cNvSpPr>
          <p:nvPr>
            <p:ph type="body" idx="1"/>
          </p:nvPr>
        </p:nvSpPr>
        <p:spPr>
          <a:xfrm>
            <a:off x="942933" y="1536633"/>
            <a:ext cx="10302400" cy="4310376"/>
          </a:xfrm>
          <a:prstGeom prst="rect">
            <a:avLst/>
          </a:prstGeom>
          <a:noFill/>
          <a:ln>
            <a:noFill/>
          </a:ln>
        </p:spPr>
        <p:txBody>
          <a:bodyPr spcFirstLastPara="1" wrap="square" lIns="91425" tIns="91425" rIns="91425" bIns="91425" anchor="t" anchorCtr="0">
            <a:noAutofit/>
          </a:bodyPr>
          <a:lstStyle>
            <a:lvl1pPr marL="457200" lvl="0" indent="-317500" algn="l">
              <a:spcBef>
                <a:spcPts val="0"/>
              </a:spcBef>
              <a:spcAft>
                <a:spcPts val="0"/>
              </a:spcAft>
              <a:buSzPts val="1400"/>
              <a:buChar char="●"/>
              <a:defRPr/>
            </a:lvl1pPr>
            <a:lvl2pPr marL="914400" lvl="1" indent="-317500" algn="l">
              <a:spcBef>
                <a:spcPts val="0"/>
              </a:spcBef>
              <a:spcAft>
                <a:spcPts val="0"/>
              </a:spcAft>
              <a:buSzPts val="1400"/>
              <a:buChar char="○"/>
              <a:defRPr/>
            </a:lvl2pPr>
            <a:lvl3pPr marL="1371600" lvl="2" indent="-317500" algn="l">
              <a:spcBef>
                <a:spcPts val="0"/>
              </a:spcBef>
              <a:spcAft>
                <a:spcPts val="0"/>
              </a:spcAft>
              <a:buSzPts val="1400"/>
              <a:buChar char="■"/>
              <a:defRPr/>
            </a:lvl3pPr>
            <a:lvl4pPr marL="1828800" lvl="3" indent="-317500" algn="l">
              <a:spcBef>
                <a:spcPts val="0"/>
              </a:spcBef>
              <a:spcAft>
                <a:spcPts val="0"/>
              </a:spcAft>
              <a:buSzPts val="1400"/>
              <a:buChar char="●"/>
              <a:defRPr/>
            </a:lvl4pPr>
            <a:lvl5pPr marL="2286000" lvl="4" indent="-317500" algn="l">
              <a:spcBef>
                <a:spcPts val="0"/>
              </a:spcBef>
              <a:spcAft>
                <a:spcPts val="0"/>
              </a:spcAft>
              <a:buSzPts val="1400"/>
              <a:buChar char="○"/>
              <a:defRPr/>
            </a:lvl5pPr>
            <a:lvl6pPr marL="2743200" lvl="5" indent="-317500" algn="l">
              <a:spcBef>
                <a:spcPts val="0"/>
              </a:spcBef>
              <a:spcAft>
                <a:spcPts val="0"/>
              </a:spcAft>
              <a:buSzPts val="1400"/>
              <a:buChar char="■"/>
              <a:defRPr/>
            </a:lvl6pPr>
            <a:lvl7pPr marL="3200400" lvl="6" indent="-317500" algn="l">
              <a:spcBef>
                <a:spcPts val="0"/>
              </a:spcBef>
              <a:spcAft>
                <a:spcPts val="0"/>
              </a:spcAft>
              <a:buSzPts val="1400"/>
              <a:buChar char="●"/>
              <a:defRPr/>
            </a:lvl7pPr>
            <a:lvl8pPr marL="3657600" lvl="7" indent="-317500" algn="l">
              <a:spcBef>
                <a:spcPts val="0"/>
              </a:spcBef>
              <a:spcAft>
                <a:spcPts val="0"/>
              </a:spcAft>
              <a:buSzPts val="1400"/>
              <a:buChar char="○"/>
              <a:defRPr/>
            </a:lvl8pPr>
            <a:lvl9pPr marL="4114800" lvl="8" indent="-317500" algn="l">
              <a:spcBef>
                <a:spcPts val="0"/>
              </a:spcBef>
              <a:spcAft>
                <a:spcPts val="0"/>
              </a:spcAft>
              <a:buSzPts val="1400"/>
              <a:buChar char="■"/>
              <a:defRPr/>
            </a:lvl9pPr>
          </a:lstStyle>
          <a:p>
            <a:endParaRPr/>
          </a:p>
        </p:txBody>
      </p:sp>
    </p:spTree>
    <p:extLst>
      <p:ext uri="{BB962C8B-B14F-4D97-AF65-F5344CB8AC3E}">
        <p14:creationId xmlns:p14="http://schemas.microsoft.com/office/powerpoint/2010/main" val="3095473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3_Blank">
  <p:cSld name="3_Blank">
    <p:spTree>
      <p:nvGrpSpPr>
        <p:cNvPr id="1" name="Shape 66"/>
        <p:cNvGrpSpPr/>
        <p:nvPr/>
      </p:nvGrpSpPr>
      <p:grpSpPr>
        <a:xfrm>
          <a:off x="0" y="0"/>
          <a:ext cx="0" cy="0"/>
          <a:chOff x="0" y="0"/>
          <a:chExt cx="0" cy="0"/>
        </a:xfrm>
      </p:grpSpPr>
      <p:sp>
        <p:nvSpPr>
          <p:cNvPr id="67" name="Google Shape;67;p47"/>
          <p:cNvSpPr txBox="1">
            <a:spLocks noGrp="1"/>
          </p:cNvSpPr>
          <p:nvPr>
            <p:ph type="dt" idx="10"/>
          </p:nvPr>
        </p:nvSpPr>
        <p:spPr>
          <a:xfrm>
            <a:off x="7205133" y="6041363"/>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68" name="Google Shape;68;p47"/>
          <p:cNvSpPr txBox="1">
            <a:spLocks noGrp="1"/>
          </p:cNvSpPr>
          <p:nvPr>
            <p:ph type="ftr" idx="11"/>
          </p:nvPr>
        </p:nvSpPr>
        <p:spPr>
          <a:xfrm>
            <a:off x="677335" y="6041363"/>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69" name="Google Shape;69;p47"/>
          <p:cNvSpPr txBox="1">
            <a:spLocks noGrp="1"/>
          </p:cNvSpPr>
          <p:nvPr>
            <p:ph type="sldNum" idx="12"/>
          </p:nvPr>
        </p:nvSpPr>
        <p:spPr>
          <a:xfrm>
            <a:off x="8590664" y="6041363"/>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82" name="Google Shape;82;p47"/>
          <p:cNvSpPr txBox="1">
            <a:spLocks noGrp="1"/>
          </p:cNvSpPr>
          <p:nvPr>
            <p:ph type="title"/>
          </p:nvPr>
        </p:nvSpPr>
        <p:spPr>
          <a:xfrm>
            <a:off x="3146599" y="476448"/>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body" idx="1"/>
          </p:nvPr>
        </p:nvSpPr>
        <p:spPr>
          <a:xfrm>
            <a:off x="3146599" y="2027438"/>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extLst>
      <p:ext uri="{BB962C8B-B14F-4D97-AF65-F5344CB8AC3E}">
        <p14:creationId xmlns:p14="http://schemas.microsoft.com/office/powerpoint/2010/main" val="805647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269282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3174" y="-33621"/>
            <a:ext cx="12192000" cy="6891620"/>
            <a:chOff x="0" y="-33620"/>
            <a:chExt cx="12192000" cy="6891620"/>
          </a:xfrm>
        </p:grpSpPr>
        <p:sp>
          <p:nvSpPr>
            <p:cNvPr id="15" name="Freeform 14"/>
            <p:cNvSpPr/>
            <p:nvPr/>
          </p:nvSpPr>
          <p:spPr>
            <a:xfrm>
              <a:off x="0" y="-33620"/>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784243" y="1"/>
              <a:ext cx="1404581" cy="6857999"/>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29" name="Picture 28" descr="A picture containing text, clipart&#10;&#10;Description automatically generated">
            <a:extLst>
              <a:ext uri="{FF2B5EF4-FFF2-40B4-BE49-F238E27FC236}">
                <a16:creationId xmlns:a16="http://schemas.microsoft.com/office/drawing/2014/main" id="{1F71F6FA-6BA1-4D4C-9948-FC2319BDD58C}"/>
              </a:ext>
            </a:extLst>
          </p:cNvPr>
          <p:cNvPicPr>
            <a:picLocks noChangeAspect="1"/>
          </p:cNvPicPr>
          <p:nvPr userDrawn="1"/>
        </p:nvPicPr>
        <p:blipFill>
          <a:blip r:embed="rId2"/>
          <a:stretch>
            <a:fillRect/>
          </a:stretch>
        </p:blipFill>
        <p:spPr>
          <a:xfrm>
            <a:off x="10091105" y="87002"/>
            <a:ext cx="1970384" cy="743685"/>
          </a:xfrm>
          <a:prstGeom prst="rect">
            <a:avLst/>
          </a:prstGeom>
        </p:spPr>
      </p:pic>
      <p:cxnSp>
        <p:nvCxnSpPr>
          <p:cNvPr id="30" name="Straight Connector 29">
            <a:extLst>
              <a:ext uri="{FF2B5EF4-FFF2-40B4-BE49-F238E27FC236}">
                <a16:creationId xmlns:a16="http://schemas.microsoft.com/office/drawing/2014/main" id="{BC687DF8-F7B4-7E47-BD10-521B4C5C8D65}"/>
              </a:ext>
            </a:extLst>
          </p:cNvPr>
          <p:cNvCxnSpPr>
            <a:cxnSpLocks/>
          </p:cNvCxnSpPr>
          <p:nvPr userDrawn="1"/>
        </p:nvCxnSpPr>
        <p:spPr>
          <a:xfrm flipH="1">
            <a:off x="-9256" y="-63964"/>
            <a:ext cx="1053236" cy="6223925"/>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238410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6814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567013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307921364"/>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62546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5"/>
        <p:cNvGrpSpPr/>
        <p:nvPr/>
      </p:nvGrpSpPr>
      <p:grpSpPr>
        <a:xfrm>
          <a:off x="0" y="0"/>
          <a:ext cx="0" cy="0"/>
          <a:chOff x="0" y="0"/>
          <a:chExt cx="0" cy="0"/>
        </a:xfrm>
      </p:grpSpPr>
      <p:sp>
        <p:nvSpPr>
          <p:cNvPr id="356" name="Google Shape;356;p74"/>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57" name="Google Shape;357;p74"/>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58" name="Google Shape;358;p74"/>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4340851"/>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464663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2"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6/25/24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D415A426-50BE-E74C-87B4-C898C723DEE0}"/>
              </a:ext>
            </a:extLst>
          </p:cNvPr>
          <p:cNvPicPr>
            <a:picLocks noChangeAspect="1"/>
          </p:cNvPicPr>
          <p:nvPr userDrawn="1"/>
        </p:nvPicPr>
        <p:blipFill>
          <a:blip r:embed="rId2"/>
          <a:stretch>
            <a:fillRect/>
          </a:stretch>
        </p:blipFill>
        <p:spPr>
          <a:xfrm>
            <a:off x="10091105" y="87002"/>
            <a:ext cx="1970384" cy="743685"/>
          </a:xfrm>
          <a:prstGeom prst="rect">
            <a:avLst/>
          </a:prstGeom>
        </p:spPr>
      </p:pic>
    </p:spTree>
    <p:extLst>
      <p:ext uri="{BB962C8B-B14F-4D97-AF65-F5344CB8AC3E}">
        <p14:creationId xmlns:p14="http://schemas.microsoft.com/office/powerpoint/2010/main" val="2108785481"/>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6/25/24</a:t>
            </a:fld>
            <a:endParaRPr lang="en-US" dirty="0"/>
          </a:p>
        </p:txBody>
      </p:sp>
    </p:spTree>
    <p:extLst>
      <p:ext uri="{BB962C8B-B14F-4D97-AF65-F5344CB8AC3E}">
        <p14:creationId xmlns:p14="http://schemas.microsoft.com/office/powerpoint/2010/main" val="386699654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7399537"/>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82982060"/>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2270813"/>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98816656"/>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0880178"/>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grpSp>
        <p:nvGrpSpPr>
          <p:cNvPr id="5" name="Group 4">
            <a:extLst>
              <a:ext uri="{FF2B5EF4-FFF2-40B4-BE49-F238E27FC236}">
                <a16:creationId xmlns:a16="http://schemas.microsoft.com/office/drawing/2014/main" id="{14FB8C79-22C4-424D-95BC-A75803779C59}"/>
              </a:ext>
            </a:extLst>
          </p:cNvPr>
          <p:cNvGrpSpPr/>
          <p:nvPr userDrawn="1"/>
        </p:nvGrpSpPr>
        <p:grpSpPr>
          <a:xfrm flipH="1">
            <a:off x="0" y="-8467"/>
            <a:ext cx="12192000" cy="6866467"/>
            <a:chOff x="0" y="-8467"/>
            <a:chExt cx="12192000" cy="6866467"/>
          </a:xfrm>
        </p:grpSpPr>
        <p:cxnSp>
          <p:nvCxnSpPr>
            <p:cNvPr id="6" name="Straight Connector 5">
              <a:extLst>
                <a:ext uri="{FF2B5EF4-FFF2-40B4-BE49-F238E27FC236}">
                  <a16:creationId xmlns:a16="http://schemas.microsoft.com/office/drawing/2014/main" id="{650A6FFD-339C-FF44-B59A-35FB3B1C487C}"/>
                </a:ext>
              </a:extLst>
            </p:cNvPr>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076734F-1D72-0142-A83A-070C549DD3A4}"/>
                </a:ext>
              </a:extLst>
            </p:cNvPr>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44CB6554-CAD3-1A48-B1F9-8C291FBD80D5}"/>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6AF3F318-406D-FA47-85AD-BB7D5B3A661A}"/>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a:extLst>
                <a:ext uri="{FF2B5EF4-FFF2-40B4-BE49-F238E27FC236}">
                  <a16:creationId xmlns:a16="http://schemas.microsoft.com/office/drawing/2014/main" id="{8653D014-7CFC-9C43-AFE3-9A8DCF67D82D}"/>
                </a:ext>
              </a:extLst>
            </p:cNvPr>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D41BDFB2-F312-C94B-9977-D1E45D3136ED}"/>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3B269564-1762-8D4A-B1EA-6D4DC8D389F7}"/>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82A2B586-17A6-164B-8736-5913D5007F55}"/>
                </a:ext>
              </a:extLst>
            </p:cNvPr>
            <p:cNvSpPr/>
            <p:nvPr/>
          </p:nvSpPr>
          <p:spPr>
            <a:xfrm>
              <a:off x="10781071" y="-8467"/>
              <a:ext cx="140775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a:extLst>
                <a:ext uri="{FF2B5EF4-FFF2-40B4-BE49-F238E27FC236}">
                  <a16:creationId xmlns:a16="http://schemas.microsoft.com/office/drawing/2014/main" id="{16EAB356-B9A8-5C4A-AEFB-55B3CD36E789}"/>
                </a:ext>
              </a:extLst>
            </p:cNvPr>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8">
              <a:extLst>
                <a:ext uri="{FF2B5EF4-FFF2-40B4-BE49-F238E27FC236}">
                  <a16:creationId xmlns:a16="http://schemas.microsoft.com/office/drawing/2014/main" id="{43678F0E-37DF-694D-8EC4-9737B50082B8}"/>
                </a:ext>
              </a:extLst>
            </p:cNvPr>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6" name="Picture 15" descr="A picture containing text, clipart&#10;&#10;Description automatically generated">
            <a:extLst>
              <a:ext uri="{FF2B5EF4-FFF2-40B4-BE49-F238E27FC236}">
                <a16:creationId xmlns:a16="http://schemas.microsoft.com/office/drawing/2014/main" id="{B710B9C9-3378-2848-B9ED-13FEF972BE4F}"/>
              </a:ext>
            </a:extLst>
          </p:cNvPr>
          <p:cNvPicPr>
            <a:picLocks noChangeAspect="1"/>
          </p:cNvPicPr>
          <p:nvPr userDrawn="1"/>
        </p:nvPicPr>
        <p:blipFill>
          <a:blip r:embed="rId2"/>
          <a:stretch>
            <a:fillRect/>
          </a:stretch>
        </p:blipFill>
        <p:spPr>
          <a:xfrm>
            <a:off x="241004" y="79669"/>
            <a:ext cx="1970384" cy="743685"/>
          </a:xfrm>
          <a:prstGeom prst="rect">
            <a:avLst/>
          </a:prstGeom>
        </p:spPr>
      </p:pic>
      <p:sp>
        <p:nvSpPr>
          <p:cNvPr id="17" name="Title 1">
            <a:extLst>
              <a:ext uri="{FF2B5EF4-FFF2-40B4-BE49-F238E27FC236}">
                <a16:creationId xmlns:a16="http://schemas.microsoft.com/office/drawing/2014/main" id="{F44B1355-4EFA-714E-A9CA-83BCA6DE8286}"/>
              </a:ext>
            </a:extLst>
          </p:cNvPr>
          <p:cNvSpPr>
            <a:spLocks noGrp="1"/>
          </p:cNvSpPr>
          <p:nvPr>
            <p:ph type="title"/>
          </p:nvPr>
        </p:nvSpPr>
        <p:spPr>
          <a:xfrm>
            <a:off x="2857500" y="1435192"/>
            <a:ext cx="3854528" cy="1278467"/>
          </a:xfrm>
        </p:spPr>
        <p:txBody>
          <a:bodyPr anchor="b">
            <a:normAutofit/>
          </a:bodyPr>
          <a:lstStyle>
            <a:lvl1pPr>
              <a:defRPr sz="2000"/>
            </a:lvl1pPr>
          </a:lstStyle>
          <a:p>
            <a:r>
              <a:rPr lang="en-US" dirty="0"/>
              <a:t>Click to edit Master title style</a:t>
            </a:r>
          </a:p>
        </p:txBody>
      </p:sp>
      <p:sp>
        <p:nvSpPr>
          <p:cNvPr id="18" name="Content Placeholder 2">
            <a:extLst>
              <a:ext uri="{FF2B5EF4-FFF2-40B4-BE49-F238E27FC236}">
                <a16:creationId xmlns:a16="http://schemas.microsoft.com/office/drawing/2014/main" id="{F5F60C57-68EA-3142-9868-C9C2AF17FA86}"/>
              </a:ext>
            </a:extLst>
          </p:cNvPr>
          <p:cNvSpPr>
            <a:spLocks noGrp="1"/>
          </p:cNvSpPr>
          <p:nvPr>
            <p:ph idx="1"/>
          </p:nvPr>
        </p:nvSpPr>
        <p:spPr>
          <a:xfrm>
            <a:off x="6940627" y="451512"/>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a:extLst>
              <a:ext uri="{FF2B5EF4-FFF2-40B4-BE49-F238E27FC236}">
                <a16:creationId xmlns:a16="http://schemas.microsoft.com/office/drawing/2014/main" id="{BC196038-FC8C-6F45-9A25-43AC187186B5}"/>
              </a:ext>
            </a:extLst>
          </p:cNvPr>
          <p:cNvSpPr>
            <a:spLocks noGrp="1"/>
          </p:cNvSpPr>
          <p:nvPr>
            <p:ph type="body" sz="half" idx="2"/>
          </p:nvPr>
        </p:nvSpPr>
        <p:spPr>
          <a:xfrm>
            <a:off x="2857500" y="2713658"/>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20" name="Freeform 19">
            <a:extLst>
              <a:ext uri="{FF2B5EF4-FFF2-40B4-BE49-F238E27FC236}">
                <a16:creationId xmlns:a16="http://schemas.microsoft.com/office/drawing/2014/main" id="{D74BC8E8-90A6-814C-BD12-E511A230C3CA}"/>
              </a:ext>
            </a:extLst>
          </p:cNvPr>
          <p:cNvSpPr/>
          <p:nvPr userDrawn="1"/>
        </p:nvSpPr>
        <p:spPr>
          <a:xfrm flipH="1">
            <a:off x="11348510" y="-28443"/>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1" name="Straight Connector 20">
            <a:extLst>
              <a:ext uri="{FF2B5EF4-FFF2-40B4-BE49-F238E27FC236}">
                <a16:creationId xmlns:a16="http://schemas.microsoft.com/office/drawing/2014/main" id="{BFE9F209-DE06-954B-8EE0-94ECB4D60D45}"/>
              </a:ext>
            </a:extLst>
          </p:cNvPr>
          <p:cNvCxnSpPr>
            <a:cxnSpLocks/>
          </p:cNvCxnSpPr>
          <p:nvPr userDrawn="1"/>
        </p:nvCxnSpPr>
        <p:spPr>
          <a:xfrm>
            <a:off x="11164346" y="0"/>
            <a:ext cx="1053236" cy="6223925"/>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34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9"/>
        <p:cNvGrpSpPr/>
        <p:nvPr/>
      </p:nvGrpSpPr>
      <p:grpSpPr>
        <a:xfrm>
          <a:off x="0" y="0"/>
          <a:ext cx="0" cy="0"/>
          <a:chOff x="0" y="0"/>
          <a:chExt cx="0" cy="0"/>
        </a:xfrm>
      </p:grpSpPr>
      <p:sp>
        <p:nvSpPr>
          <p:cNvPr id="360" name="Google Shape;360;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lt2"/>
              </a:buClr>
              <a:buSzPts val="2560"/>
              <a:buChar char="•"/>
              <a:defRPr sz="3200"/>
            </a:lvl1pPr>
            <a:lvl2pPr marL="914400" lvl="1" indent="-370840" algn="l">
              <a:lnSpc>
                <a:spcPct val="100000"/>
              </a:lnSpc>
              <a:spcBef>
                <a:spcPts val="500"/>
              </a:spcBef>
              <a:spcAft>
                <a:spcPts val="0"/>
              </a:spcAft>
              <a:buClr>
                <a:schemeClr val="lt2"/>
              </a:buClr>
              <a:buSzPts val="2240"/>
              <a:buChar char="•"/>
              <a:defRPr sz="2800"/>
            </a:lvl2pPr>
            <a:lvl3pPr marL="1371600" lvl="2" indent="-350519" algn="l">
              <a:lnSpc>
                <a:spcPct val="100000"/>
              </a:lnSpc>
              <a:spcBef>
                <a:spcPts val="500"/>
              </a:spcBef>
              <a:spcAft>
                <a:spcPts val="0"/>
              </a:spcAft>
              <a:buClr>
                <a:schemeClr val="lt2"/>
              </a:buClr>
              <a:buSzPts val="1920"/>
              <a:buChar char="•"/>
              <a:defRPr sz="2400"/>
            </a:lvl3pPr>
            <a:lvl4pPr marL="1828800" lvl="3" indent="-330200" algn="l">
              <a:lnSpc>
                <a:spcPct val="100000"/>
              </a:lnSpc>
              <a:spcBef>
                <a:spcPts val="500"/>
              </a:spcBef>
              <a:spcAft>
                <a:spcPts val="0"/>
              </a:spcAft>
              <a:buClr>
                <a:schemeClr val="lt2"/>
              </a:buClr>
              <a:buSzPts val="1600"/>
              <a:buChar char="•"/>
              <a:defRPr sz="2000"/>
            </a:lvl4pPr>
            <a:lvl5pPr marL="2286000" lvl="4" indent="-330200" algn="l">
              <a:lnSpc>
                <a:spcPct val="100000"/>
              </a:lnSpc>
              <a:spcBef>
                <a:spcPts val="500"/>
              </a:spcBef>
              <a:spcAft>
                <a:spcPts val="0"/>
              </a:spcAft>
              <a:buClr>
                <a:schemeClr val="lt2"/>
              </a:buClr>
              <a:buSzPts val="16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2" name="Google Shape;362;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2"/>
              </a:buClr>
              <a:buSzPts val="1280"/>
              <a:buNone/>
              <a:defRPr sz="1600"/>
            </a:lvl1pPr>
            <a:lvl2pPr marL="914400" lvl="1" indent="-228600" algn="l">
              <a:lnSpc>
                <a:spcPct val="100000"/>
              </a:lnSpc>
              <a:spcBef>
                <a:spcPts val="500"/>
              </a:spcBef>
              <a:spcAft>
                <a:spcPts val="0"/>
              </a:spcAft>
              <a:buClr>
                <a:schemeClr val="lt2"/>
              </a:buClr>
              <a:buSzPts val="1120"/>
              <a:buNone/>
              <a:defRPr sz="1400"/>
            </a:lvl2pPr>
            <a:lvl3pPr marL="1371600" lvl="2" indent="-228600" algn="l">
              <a:lnSpc>
                <a:spcPct val="100000"/>
              </a:lnSpc>
              <a:spcBef>
                <a:spcPts val="500"/>
              </a:spcBef>
              <a:spcAft>
                <a:spcPts val="0"/>
              </a:spcAft>
              <a:buClr>
                <a:schemeClr val="lt2"/>
              </a:buClr>
              <a:buSzPts val="960"/>
              <a:buNone/>
              <a:defRPr sz="1200"/>
            </a:lvl3pPr>
            <a:lvl4pPr marL="1828800" lvl="3" indent="-228600" algn="l">
              <a:lnSpc>
                <a:spcPct val="100000"/>
              </a:lnSpc>
              <a:spcBef>
                <a:spcPts val="500"/>
              </a:spcBef>
              <a:spcAft>
                <a:spcPts val="0"/>
              </a:spcAft>
              <a:buClr>
                <a:schemeClr val="lt2"/>
              </a:buClr>
              <a:buSzPts val="800"/>
              <a:buNone/>
              <a:defRPr sz="1000"/>
            </a:lvl4pPr>
            <a:lvl5pPr marL="2286000" lvl="4" indent="-228600" algn="l">
              <a:lnSpc>
                <a:spcPct val="100000"/>
              </a:lnSpc>
              <a:spcBef>
                <a:spcPts val="500"/>
              </a:spcBef>
              <a:spcAft>
                <a:spcPts val="0"/>
              </a:spcAft>
              <a:buClr>
                <a:schemeClr val="lt2"/>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3" name="Google Shape;363;p75"/>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64" name="Google Shape;364;p75"/>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65" name="Google Shape;365;p75"/>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grpSp>
        <p:nvGrpSpPr>
          <p:cNvPr id="5" name="Group 4">
            <a:extLst>
              <a:ext uri="{FF2B5EF4-FFF2-40B4-BE49-F238E27FC236}">
                <a16:creationId xmlns:a16="http://schemas.microsoft.com/office/drawing/2014/main" id="{14FB8C79-22C4-424D-95BC-A75803779C59}"/>
              </a:ext>
            </a:extLst>
          </p:cNvPr>
          <p:cNvGrpSpPr/>
          <p:nvPr userDrawn="1"/>
        </p:nvGrpSpPr>
        <p:grpSpPr>
          <a:xfrm flipH="1">
            <a:off x="0" y="-8467"/>
            <a:ext cx="12192000" cy="6866467"/>
            <a:chOff x="0" y="-8467"/>
            <a:chExt cx="12192000" cy="6866467"/>
          </a:xfrm>
        </p:grpSpPr>
        <p:cxnSp>
          <p:nvCxnSpPr>
            <p:cNvPr id="6" name="Straight Connector 5">
              <a:extLst>
                <a:ext uri="{FF2B5EF4-FFF2-40B4-BE49-F238E27FC236}">
                  <a16:creationId xmlns:a16="http://schemas.microsoft.com/office/drawing/2014/main" id="{650A6FFD-339C-FF44-B59A-35FB3B1C487C}"/>
                </a:ext>
              </a:extLst>
            </p:cNvPr>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076734F-1D72-0142-A83A-070C549DD3A4}"/>
                </a:ext>
              </a:extLst>
            </p:cNvPr>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44CB6554-CAD3-1A48-B1F9-8C291FBD80D5}"/>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6AF3F318-406D-FA47-85AD-BB7D5B3A661A}"/>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a:extLst>
                <a:ext uri="{FF2B5EF4-FFF2-40B4-BE49-F238E27FC236}">
                  <a16:creationId xmlns:a16="http://schemas.microsoft.com/office/drawing/2014/main" id="{8653D014-7CFC-9C43-AFE3-9A8DCF67D82D}"/>
                </a:ext>
              </a:extLst>
            </p:cNvPr>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D41BDFB2-F312-C94B-9977-D1E45D3136ED}"/>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3B269564-1762-8D4A-B1EA-6D4DC8D389F7}"/>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82A2B586-17A6-164B-8736-5913D5007F55}"/>
                </a:ext>
              </a:extLst>
            </p:cNvPr>
            <p:cNvSpPr/>
            <p:nvPr/>
          </p:nvSpPr>
          <p:spPr>
            <a:xfrm>
              <a:off x="10781071" y="-8467"/>
              <a:ext cx="140775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a:extLst>
                <a:ext uri="{FF2B5EF4-FFF2-40B4-BE49-F238E27FC236}">
                  <a16:creationId xmlns:a16="http://schemas.microsoft.com/office/drawing/2014/main" id="{16EAB356-B9A8-5C4A-AEFB-55B3CD36E789}"/>
                </a:ext>
              </a:extLst>
            </p:cNvPr>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8">
              <a:extLst>
                <a:ext uri="{FF2B5EF4-FFF2-40B4-BE49-F238E27FC236}">
                  <a16:creationId xmlns:a16="http://schemas.microsoft.com/office/drawing/2014/main" id="{43678F0E-37DF-694D-8EC4-9737B50082B8}"/>
                </a:ext>
              </a:extLst>
            </p:cNvPr>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6" name="Picture 15" descr="A picture containing text, clipart&#10;&#10;Description automatically generated">
            <a:extLst>
              <a:ext uri="{FF2B5EF4-FFF2-40B4-BE49-F238E27FC236}">
                <a16:creationId xmlns:a16="http://schemas.microsoft.com/office/drawing/2014/main" id="{B710B9C9-3378-2848-B9ED-13FEF972BE4F}"/>
              </a:ext>
            </a:extLst>
          </p:cNvPr>
          <p:cNvPicPr>
            <a:picLocks noChangeAspect="1"/>
          </p:cNvPicPr>
          <p:nvPr userDrawn="1"/>
        </p:nvPicPr>
        <p:blipFill>
          <a:blip r:embed="rId2"/>
          <a:stretch>
            <a:fillRect/>
          </a:stretch>
        </p:blipFill>
        <p:spPr>
          <a:xfrm>
            <a:off x="241004" y="79669"/>
            <a:ext cx="1970384" cy="743685"/>
          </a:xfrm>
          <a:prstGeom prst="rect">
            <a:avLst/>
          </a:prstGeom>
        </p:spPr>
      </p:pic>
      <p:sp>
        <p:nvSpPr>
          <p:cNvPr id="20" name="Title 1">
            <a:extLst>
              <a:ext uri="{FF2B5EF4-FFF2-40B4-BE49-F238E27FC236}">
                <a16:creationId xmlns:a16="http://schemas.microsoft.com/office/drawing/2014/main" id="{6B1A7CCF-7651-2E42-A68D-1DB63258984F}"/>
              </a:ext>
            </a:extLst>
          </p:cNvPr>
          <p:cNvSpPr>
            <a:spLocks noGrp="1"/>
          </p:cNvSpPr>
          <p:nvPr>
            <p:ph type="title"/>
          </p:nvPr>
        </p:nvSpPr>
        <p:spPr>
          <a:xfrm>
            <a:off x="2906799" y="2825519"/>
            <a:ext cx="8596668" cy="1826581"/>
          </a:xfrm>
        </p:spPr>
        <p:txBody>
          <a:bodyPr anchor="b"/>
          <a:lstStyle>
            <a:lvl1pPr algn="l">
              <a:defRPr sz="4000" b="0" cap="none"/>
            </a:lvl1pPr>
          </a:lstStyle>
          <a:p>
            <a:r>
              <a:rPr lang="en-US" dirty="0"/>
              <a:t>Click to edit Master title style</a:t>
            </a:r>
          </a:p>
        </p:txBody>
      </p:sp>
      <p:sp>
        <p:nvSpPr>
          <p:cNvPr id="21" name="Text Placeholder 2">
            <a:extLst>
              <a:ext uri="{FF2B5EF4-FFF2-40B4-BE49-F238E27FC236}">
                <a16:creationId xmlns:a16="http://schemas.microsoft.com/office/drawing/2014/main" id="{A9461D95-F227-9B43-9C1F-BAC369898CBF}"/>
              </a:ext>
            </a:extLst>
          </p:cNvPr>
          <p:cNvSpPr>
            <a:spLocks noGrp="1"/>
          </p:cNvSpPr>
          <p:nvPr>
            <p:ph type="body" idx="1"/>
          </p:nvPr>
        </p:nvSpPr>
        <p:spPr>
          <a:xfrm>
            <a:off x="2906799" y="4652099"/>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22" name="Freeform 21">
            <a:extLst>
              <a:ext uri="{FF2B5EF4-FFF2-40B4-BE49-F238E27FC236}">
                <a16:creationId xmlns:a16="http://schemas.microsoft.com/office/drawing/2014/main" id="{88170855-303F-854B-A0AD-EFF1818FE532}"/>
              </a:ext>
            </a:extLst>
          </p:cNvPr>
          <p:cNvSpPr/>
          <p:nvPr userDrawn="1"/>
        </p:nvSpPr>
        <p:spPr>
          <a:xfrm flipH="1">
            <a:off x="11348510" y="-28443"/>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3F220EE7-9606-4D40-84F1-91E70E1B2050}"/>
              </a:ext>
            </a:extLst>
          </p:cNvPr>
          <p:cNvCxnSpPr>
            <a:cxnSpLocks/>
          </p:cNvCxnSpPr>
          <p:nvPr userDrawn="1"/>
        </p:nvCxnSpPr>
        <p:spPr>
          <a:xfrm>
            <a:off x="11164346" y="0"/>
            <a:ext cx="1053236" cy="6223925"/>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8290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grpSp>
        <p:nvGrpSpPr>
          <p:cNvPr id="5" name="Group 4">
            <a:extLst>
              <a:ext uri="{FF2B5EF4-FFF2-40B4-BE49-F238E27FC236}">
                <a16:creationId xmlns:a16="http://schemas.microsoft.com/office/drawing/2014/main" id="{14FB8C79-22C4-424D-95BC-A75803779C59}"/>
              </a:ext>
            </a:extLst>
          </p:cNvPr>
          <p:cNvGrpSpPr/>
          <p:nvPr userDrawn="1"/>
        </p:nvGrpSpPr>
        <p:grpSpPr>
          <a:xfrm flipH="1">
            <a:off x="0" y="-8467"/>
            <a:ext cx="12192000" cy="6866467"/>
            <a:chOff x="0" y="-8467"/>
            <a:chExt cx="12192000" cy="6866467"/>
          </a:xfrm>
        </p:grpSpPr>
        <p:cxnSp>
          <p:nvCxnSpPr>
            <p:cNvPr id="6" name="Straight Connector 5">
              <a:extLst>
                <a:ext uri="{FF2B5EF4-FFF2-40B4-BE49-F238E27FC236}">
                  <a16:creationId xmlns:a16="http://schemas.microsoft.com/office/drawing/2014/main" id="{650A6FFD-339C-FF44-B59A-35FB3B1C487C}"/>
                </a:ext>
              </a:extLst>
            </p:cNvPr>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076734F-1D72-0142-A83A-070C549DD3A4}"/>
                </a:ext>
              </a:extLst>
            </p:cNvPr>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44CB6554-CAD3-1A48-B1F9-8C291FBD80D5}"/>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6AF3F318-406D-FA47-85AD-BB7D5B3A661A}"/>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a:extLst>
                <a:ext uri="{FF2B5EF4-FFF2-40B4-BE49-F238E27FC236}">
                  <a16:creationId xmlns:a16="http://schemas.microsoft.com/office/drawing/2014/main" id="{8653D014-7CFC-9C43-AFE3-9A8DCF67D82D}"/>
                </a:ext>
              </a:extLst>
            </p:cNvPr>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D41BDFB2-F312-C94B-9977-D1E45D3136ED}"/>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3B269564-1762-8D4A-B1EA-6D4DC8D389F7}"/>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82A2B586-17A6-164B-8736-5913D5007F55}"/>
                </a:ext>
              </a:extLst>
            </p:cNvPr>
            <p:cNvSpPr/>
            <p:nvPr/>
          </p:nvSpPr>
          <p:spPr>
            <a:xfrm>
              <a:off x="10781071" y="-8467"/>
              <a:ext cx="140775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a:extLst>
                <a:ext uri="{FF2B5EF4-FFF2-40B4-BE49-F238E27FC236}">
                  <a16:creationId xmlns:a16="http://schemas.microsoft.com/office/drawing/2014/main" id="{16EAB356-B9A8-5C4A-AEFB-55B3CD36E789}"/>
                </a:ext>
              </a:extLst>
            </p:cNvPr>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8">
              <a:extLst>
                <a:ext uri="{FF2B5EF4-FFF2-40B4-BE49-F238E27FC236}">
                  <a16:creationId xmlns:a16="http://schemas.microsoft.com/office/drawing/2014/main" id="{43678F0E-37DF-694D-8EC4-9737B50082B8}"/>
                </a:ext>
              </a:extLst>
            </p:cNvPr>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6" name="Picture 15" descr="A picture containing text, clipart&#10;&#10;Description automatically generated">
            <a:extLst>
              <a:ext uri="{FF2B5EF4-FFF2-40B4-BE49-F238E27FC236}">
                <a16:creationId xmlns:a16="http://schemas.microsoft.com/office/drawing/2014/main" id="{B710B9C9-3378-2848-B9ED-13FEF972BE4F}"/>
              </a:ext>
            </a:extLst>
          </p:cNvPr>
          <p:cNvPicPr>
            <a:picLocks noChangeAspect="1"/>
          </p:cNvPicPr>
          <p:nvPr userDrawn="1"/>
        </p:nvPicPr>
        <p:blipFill>
          <a:blip r:embed="rId2"/>
          <a:stretch>
            <a:fillRect/>
          </a:stretch>
        </p:blipFill>
        <p:spPr>
          <a:xfrm>
            <a:off x="241004" y="79669"/>
            <a:ext cx="1970384" cy="743685"/>
          </a:xfrm>
          <a:prstGeom prst="rect">
            <a:avLst/>
          </a:prstGeom>
        </p:spPr>
      </p:pic>
      <p:sp>
        <p:nvSpPr>
          <p:cNvPr id="19" name="Title 1">
            <a:extLst>
              <a:ext uri="{FF2B5EF4-FFF2-40B4-BE49-F238E27FC236}">
                <a16:creationId xmlns:a16="http://schemas.microsoft.com/office/drawing/2014/main" id="{6FA456E7-B416-0045-8965-9153F8489813}"/>
              </a:ext>
            </a:extLst>
          </p:cNvPr>
          <p:cNvSpPr>
            <a:spLocks noGrp="1"/>
          </p:cNvSpPr>
          <p:nvPr>
            <p:ph type="title"/>
          </p:nvPr>
        </p:nvSpPr>
        <p:spPr>
          <a:xfrm>
            <a:off x="3146599" y="476448"/>
            <a:ext cx="8596668" cy="1320800"/>
          </a:xfrm>
        </p:spPr>
        <p:txBody>
          <a:bodyPr/>
          <a:lstStyle/>
          <a:p>
            <a:r>
              <a:rPr lang="en-US"/>
              <a:t>Click to edit Master title style</a:t>
            </a:r>
            <a:endParaRPr lang="en-US" dirty="0"/>
          </a:p>
        </p:txBody>
      </p:sp>
      <p:sp>
        <p:nvSpPr>
          <p:cNvPr id="22" name="Content Placeholder 2">
            <a:extLst>
              <a:ext uri="{FF2B5EF4-FFF2-40B4-BE49-F238E27FC236}">
                <a16:creationId xmlns:a16="http://schemas.microsoft.com/office/drawing/2014/main" id="{B9E37B15-6749-A944-AEB9-8340406FD17F}"/>
              </a:ext>
            </a:extLst>
          </p:cNvPr>
          <p:cNvSpPr>
            <a:spLocks noGrp="1"/>
          </p:cNvSpPr>
          <p:nvPr>
            <p:ph idx="1"/>
          </p:nvPr>
        </p:nvSpPr>
        <p:spPr>
          <a:xfrm>
            <a:off x="3146599" y="2027438"/>
            <a:ext cx="8596668"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Freeform 22">
            <a:extLst>
              <a:ext uri="{FF2B5EF4-FFF2-40B4-BE49-F238E27FC236}">
                <a16:creationId xmlns:a16="http://schemas.microsoft.com/office/drawing/2014/main" id="{B1C19268-CE54-8045-9C08-B001CE27CEC6}"/>
              </a:ext>
            </a:extLst>
          </p:cNvPr>
          <p:cNvSpPr/>
          <p:nvPr userDrawn="1"/>
        </p:nvSpPr>
        <p:spPr>
          <a:xfrm flipH="1">
            <a:off x="11348510" y="-28443"/>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6348AEDC-5251-0745-A65B-AED938F18A4D}"/>
              </a:ext>
            </a:extLst>
          </p:cNvPr>
          <p:cNvCxnSpPr>
            <a:cxnSpLocks/>
          </p:cNvCxnSpPr>
          <p:nvPr userDrawn="1"/>
        </p:nvCxnSpPr>
        <p:spPr>
          <a:xfrm>
            <a:off x="11164346" y="0"/>
            <a:ext cx="1053236" cy="6223925"/>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251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ection header" type="secHead" preserve="1">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
        <p:nvSpPr>
          <p:cNvPr id="15" name="Google Shape;15;p3"/>
          <p:cNvSpPr txBox="1">
            <a:spLocks noGrp="1"/>
          </p:cNvSpPr>
          <p:nvPr>
            <p:ph type="title"/>
          </p:nvPr>
        </p:nvSpPr>
        <p:spPr>
          <a:xfrm>
            <a:off x="2157600" y="3295800"/>
            <a:ext cx="7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dirty="0"/>
          </a:p>
        </p:txBody>
      </p:sp>
      <p:sp>
        <p:nvSpPr>
          <p:cNvPr id="16" name="Google Shape;16;p3"/>
          <p:cNvSpPr txBox="1">
            <a:spLocks noGrp="1"/>
          </p:cNvSpPr>
          <p:nvPr>
            <p:ph type="subTitle" idx="1"/>
          </p:nvPr>
        </p:nvSpPr>
        <p:spPr>
          <a:xfrm>
            <a:off x="4425400" y="4407400"/>
            <a:ext cx="3341200" cy="7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 name="Google Shape;17;p3"/>
          <p:cNvSpPr txBox="1">
            <a:spLocks noGrp="1"/>
          </p:cNvSpPr>
          <p:nvPr>
            <p:ph type="title" idx="2" hasCustomPrompt="1"/>
          </p:nvPr>
        </p:nvSpPr>
        <p:spPr>
          <a:xfrm>
            <a:off x="4278800" y="1295400"/>
            <a:ext cx="3634400" cy="21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0000"/>
              <a:buNone/>
              <a:defRPr sz="11466">
                <a:solidFill>
                  <a:schemeClr val="dk2"/>
                </a:solidFill>
              </a:defRPr>
            </a:lvl1pPr>
            <a:lvl2pPr lvl="1" algn="ctr" rtl="0">
              <a:spcBef>
                <a:spcPts val="0"/>
              </a:spcBef>
              <a:spcAft>
                <a:spcPts val="0"/>
              </a:spcAft>
              <a:buClr>
                <a:schemeClr val="dk2"/>
              </a:buClr>
              <a:buSzPts val="10000"/>
              <a:buNone/>
              <a:defRPr sz="13333">
                <a:solidFill>
                  <a:schemeClr val="dk2"/>
                </a:solidFill>
              </a:defRPr>
            </a:lvl2pPr>
            <a:lvl3pPr lvl="2" algn="ctr" rtl="0">
              <a:spcBef>
                <a:spcPts val="0"/>
              </a:spcBef>
              <a:spcAft>
                <a:spcPts val="0"/>
              </a:spcAft>
              <a:buClr>
                <a:schemeClr val="dk2"/>
              </a:buClr>
              <a:buSzPts val="10000"/>
              <a:buNone/>
              <a:defRPr sz="13333">
                <a:solidFill>
                  <a:schemeClr val="dk2"/>
                </a:solidFill>
              </a:defRPr>
            </a:lvl3pPr>
            <a:lvl4pPr lvl="3" algn="ctr" rtl="0">
              <a:spcBef>
                <a:spcPts val="0"/>
              </a:spcBef>
              <a:spcAft>
                <a:spcPts val="0"/>
              </a:spcAft>
              <a:buClr>
                <a:schemeClr val="dk2"/>
              </a:buClr>
              <a:buSzPts val="10000"/>
              <a:buNone/>
              <a:defRPr sz="13333">
                <a:solidFill>
                  <a:schemeClr val="dk2"/>
                </a:solidFill>
              </a:defRPr>
            </a:lvl4pPr>
            <a:lvl5pPr lvl="4" algn="ctr" rtl="0">
              <a:spcBef>
                <a:spcPts val="0"/>
              </a:spcBef>
              <a:spcAft>
                <a:spcPts val="0"/>
              </a:spcAft>
              <a:buClr>
                <a:schemeClr val="dk2"/>
              </a:buClr>
              <a:buSzPts val="10000"/>
              <a:buNone/>
              <a:defRPr sz="13333">
                <a:solidFill>
                  <a:schemeClr val="dk2"/>
                </a:solidFill>
              </a:defRPr>
            </a:lvl5pPr>
            <a:lvl6pPr lvl="5" algn="ctr" rtl="0">
              <a:spcBef>
                <a:spcPts val="0"/>
              </a:spcBef>
              <a:spcAft>
                <a:spcPts val="0"/>
              </a:spcAft>
              <a:buClr>
                <a:schemeClr val="dk2"/>
              </a:buClr>
              <a:buSzPts val="10000"/>
              <a:buNone/>
              <a:defRPr sz="13333">
                <a:solidFill>
                  <a:schemeClr val="dk2"/>
                </a:solidFill>
              </a:defRPr>
            </a:lvl6pPr>
            <a:lvl7pPr lvl="6" algn="ctr" rtl="0">
              <a:spcBef>
                <a:spcPts val="0"/>
              </a:spcBef>
              <a:spcAft>
                <a:spcPts val="0"/>
              </a:spcAft>
              <a:buClr>
                <a:schemeClr val="dk2"/>
              </a:buClr>
              <a:buSzPts val="10000"/>
              <a:buNone/>
              <a:defRPr sz="13333">
                <a:solidFill>
                  <a:schemeClr val="dk2"/>
                </a:solidFill>
              </a:defRPr>
            </a:lvl7pPr>
            <a:lvl8pPr lvl="7" algn="ctr" rtl="0">
              <a:spcBef>
                <a:spcPts val="0"/>
              </a:spcBef>
              <a:spcAft>
                <a:spcPts val="0"/>
              </a:spcAft>
              <a:buClr>
                <a:schemeClr val="dk2"/>
              </a:buClr>
              <a:buSzPts val="10000"/>
              <a:buNone/>
              <a:defRPr sz="13333">
                <a:solidFill>
                  <a:schemeClr val="dk2"/>
                </a:solidFill>
              </a:defRPr>
            </a:lvl8pPr>
            <a:lvl9pPr lvl="8" algn="ctr" rtl="0">
              <a:spcBef>
                <a:spcPts val="0"/>
              </a:spcBef>
              <a:spcAft>
                <a:spcPts val="0"/>
              </a:spcAft>
              <a:buClr>
                <a:schemeClr val="dk2"/>
              </a:buClr>
              <a:buSzPts val="10000"/>
              <a:buNone/>
              <a:defRPr sz="13333">
                <a:solidFill>
                  <a:schemeClr val="dk2"/>
                </a:solidFill>
              </a:defRPr>
            </a:lvl9pPr>
          </a:lstStyle>
          <a:p>
            <a:r>
              <a:t>xx%</a:t>
            </a:r>
          </a:p>
        </p:txBody>
      </p:sp>
      <p:pic>
        <p:nvPicPr>
          <p:cNvPr id="19" name="Google Shape;19;p3"/>
          <p:cNvPicPr preferRelativeResize="0"/>
          <p:nvPr/>
        </p:nvPicPr>
        <p:blipFill>
          <a:blip r:embed="rId2"/>
          <a:srcRect t="27905" b="27905"/>
          <a:stretch/>
        </p:blipFill>
        <p:spPr>
          <a:xfrm>
            <a:off x="1" y="0"/>
            <a:ext cx="3773509" cy="1122401"/>
          </a:xfrm>
          <a:prstGeom prst="rect">
            <a:avLst/>
          </a:prstGeom>
          <a:noFill/>
          <a:ln>
            <a:noFill/>
          </a:ln>
        </p:spPr>
      </p:pic>
      <p:pic>
        <p:nvPicPr>
          <p:cNvPr id="20" name="Google Shape;20;p3"/>
          <p:cNvPicPr preferRelativeResize="0"/>
          <p:nvPr/>
        </p:nvPicPr>
        <p:blipFill rotWithShape="1">
          <a:blip r:embed="rId2"/>
          <a:srcRect l="30327" r="40177"/>
          <a:stretch/>
        </p:blipFill>
        <p:spPr>
          <a:xfrm>
            <a:off x="429244" y="561200"/>
            <a:ext cx="852086" cy="2166635"/>
          </a:xfrm>
          <a:prstGeom prst="rect">
            <a:avLst/>
          </a:prstGeom>
          <a:noFill/>
          <a:ln w="19050" cap="flat" cmpd="sng">
            <a:solidFill>
              <a:schemeClr val="lt1"/>
            </a:solidFill>
            <a:prstDash val="solid"/>
            <a:round/>
            <a:headEnd type="none" w="sm" len="sm"/>
            <a:tailEnd type="none" w="sm" len="sm"/>
          </a:ln>
        </p:spPr>
      </p:pic>
      <p:pic>
        <p:nvPicPr>
          <p:cNvPr id="11" name="Google Shape;19;p3">
            <a:extLst>
              <a:ext uri="{FF2B5EF4-FFF2-40B4-BE49-F238E27FC236}">
                <a16:creationId xmlns:a16="http://schemas.microsoft.com/office/drawing/2014/main" id="{00D7D9F2-3B44-D345-B12D-FA641CC7930C}"/>
              </a:ext>
            </a:extLst>
          </p:cNvPr>
          <p:cNvPicPr preferRelativeResize="0"/>
          <p:nvPr userDrawn="1"/>
        </p:nvPicPr>
        <p:blipFill>
          <a:blip r:embed="rId2"/>
          <a:srcRect t="27905" b="27905"/>
          <a:stretch/>
        </p:blipFill>
        <p:spPr>
          <a:xfrm>
            <a:off x="8418491" y="5735599"/>
            <a:ext cx="3773509" cy="1122401"/>
          </a:xfrm>
          <a:prstGeom prst="rect">
            <a:avLst/>
          </a:prstGeom>
          <a:noFill/>
          <a:ln>
            <a:noFill/>
          </a:ln>
        </p:spPr>
      </p:pic>
      <p:pic>
        <p:nvPicPr>
          <p:cNvPr id="12" name="Google Shape;20;p3">
            <a:extLst>
              <a:ext uri="{FF2B5EF4-FFF2-40B4-BE49-F238E27FC236}">
                <a16:creationId xmlns:a16="http://schemas.microsoft.com/office/drawing/2014/main" id="{BB0FDC4B-EFD1-AD49-9DD6-01A833466FB6}"/>
              </a:ext>
            </a:extLst>
          </p:cNvPr>
          <p:cNvPicPr preferRelativeResize="0"/>
          <p:nvPr userDrawn="1"/>
        </p:nvPicPr>
        <p:blipFill rotWithShape="1">
          <a:blip r:embed="rId2"/>
          <a:srcRect l="30327" r="40177"/>
          <a:stretch/>
        </p:blipFill>
        <p:spPr>
          <a:xfrm>
            <a:off x="10965000" y="4418915"/>
            <a:ext cx="852086" cy="2166635"/>
          </a:xfrm>
          <a:prstGeom prst="rect">
            <a:avLst/>
          </a:prstGeom>
          <a:noFill/>
          <a:ln w="19050" cap="flat" cmpd="sng">
            <a:solidFill>
              <a:schemeClr val="lt1"/>
            </a:solidFill>
            <a:prstDash val="solid"/>
            <a:round/>
            <a:headEnd type="none" w="sm" len="sm"/>
            <a:tailEnd type="none" w="sm" len="sm"/>
          </a:ln>
        </p:spPr>
      </p:pic>
      <p:sp>
        <p:nvSpPr>
          <p:cNvPr id="13" name="Isosceles Triangle 18">
            <a:extLst>
              <a:ext uri="{FF2B5EF4-FFF2-40B4-BE49-F238E27FC236}">
                <a16:creationId xmlns:a16="http://schemas.microsoft.com/office/drawing/2014/main" id="{F18E8698-157A-8C46-85A2-786CC05F5BA8}"/>
              </a:ext>
            </a:extLst>
          </p:cNvPr>
          <p:cNvSpPr/>
          <p:nvPr userDrawn="1"/>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2" name="Straight Connector 21">
            <a:extLst>
              <a:ext uri="{FF2B5EF4-FFF2-40B4-BE49-F238E27FC236}">
                <a16:creationId xmlns:a16="http://schemas.microsoft.com/office/drawing/2014/main" id="{D1EEC795-5A3F-2540-A0F9-624AEF591970}"/>
              </a:ext>
            </a:extLst>
          </p:cNvPr>
          <p:cNvCxnSpPr>
            <a:cxnSpLocks/>
          </p:cNvCxnSpPr>
          <p:nvPr userDrawn="1"/>
        </p:nvCxnSpPr>
        <p:spPr>
          <a:xfrm>
            <a:off x="0" y="3589867"/>
            <a:ext cx="616838" cy="3268133"/>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5" name="Freeform 34">
            <a:extLst>
              <a:ext uri="{FF2B5EF4-FFF2-40B4-BE49-F238E27FC236}">
                <a16:creationId xmlns:a16="http://schemas.microsoft.com/office/drawing/2014/main" id="{F2325D0B-B8D4-9244-B4E8-263E7F944933}"/>
              </a:ext>
            </a:extLst>
          </p:cNvPr>
          <p:cNvSpPr/>
          <p:nvPr userDrawn="1"/>
        </p:nvSpPr>
        <p:spPr>
          <a:xfrm flipH="1">
            <a:off x="11328400" y="0"/>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6" name="Straight Connector 35">
            <a:extLst>
              <a:ext uri="{FF2B5EF4-FFF2-40B4-BE49-F238E27FC236}">
                <a16:creationId xmlns:a16="http://schemas.microsoft.com/office/drawing/2014/main" id="{F853E38B-C28D-E745-B136-0349C737CB79}"/>
              </a:ext>
            </a:extLst>
          </p:cNvPr>
          <p:cNvCxnSpPr>
            <a:cxnSpLocks/>
          </p:cNvCxnSpPr>
          <p:nvPr userDrawn="1"/>
        </p:nvCxnSpPr>
        <p:spPr>
          <a:xfrm>
            <a:off x="11168300" y="-37532"/>
            <a:ext cx="1023700" cy="6217623"/>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42315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header" type="secHead" preserve="1">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
        <p:nvSpPr>
          <p:cNvPr id="15" name="Google Shape;15;p3"/>
          <p:cNvSpPr txBox="1">
            <a:spLocks noGrp="1"/>
          </p:cNvSpPr>
          <p:nvPr>
            <p:ph type="title"/>
          </p:nvPr>
        </p:nvSpPr>
        <p:spPr>
          <a:xfrm>
            <a:off x="2157600" y="3295800"/>
            <a:ext cx="7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dirty="0"/>
          </a:p>
        </p:txBody>
      </p:sp>
      <p:sp>
        <p:nvSpPr>
          <p:cNvPr id="16" name="Google Shape;16;p3"/>
          <p:cNvSpPr txBox="1">
            <a:spLocks noGrp="1"/>
          </p:cNvSpPr>
          <p:nvPr>
            <p:ph type="subTitle" idx="1"/>
          </p:nvPr>
        </p:nvSpPr>
        <p:spPr>
          <a:xfrm>
            <a:off x="4425400" y="4407400"/>
            <a:ext cx="3341200" cy="78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 name="Google Shape;17;p3"/>
          <p:cNvSpPr txBox="1">
            <a:spLocks noGrp="1"/>
          </p:cNvSpPr>
          <p:nvPr>
            <p:ph type="title" idx="2" hasCustomPrompt="1"/>
          </p:nvPr>
        </p:nvSpPr>
        <p:spPr>
          <a:xfrm>
            <a:off x="4278800" y="1295400"/>
            <a:ext cx="3634400" cy="21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0000"/>
              <a:buNone/>
              <a:defRPr sz="11466">
                <a:solidFill>
                  <a:schemeClr val="dk2"/>
                </a:solidFill>
              </a:defRPr>
            </a:lvl1pPr>
            <a:lvl2pPr lvl="1" algn="ctr" rtl="0">
              <a:spcBef>
                <a:spcPts val="0"/>
              </a:spcBef>
              <a:spcAft>
                <a:spcPts val="0"/>
              </a:spcAft>
              <a:buClr>
                <a:schemeClr val="dk2"/>
              </a:buClr>
              <a:buSzPts val="10000"/>
              <a:buNone/>
              <a:defRPr sz="13333">
                <a:solidFill>
                  <a:schemeClr val="dk2"/>
                </a:solidFill>
              </a:defRPr>
            </a:lvl2pPr>
            <a:lvl3pPr lvl="2" algn="ctr" rtl="0">
              <a:spcBef>
                <a:spcPts val="0"/>
              </a:spcBef>
              <a:spcAft>
                <a:spcPts val="0"/>
              </a:spcAft>
              <a:buClr>
                <a:schemeClr val="dk2"/>
              </a:buClr>
              <a:buSzPts val="10000"/>
              <a:buNone/>
              <a:defRPr sz="13333">
                <a:solidFill>
                  <a:schemeClr val="dk2"/>
                </a:solidFill>
              </a:defRPr>
            </a:lvl3pPr>
            <a:lvl4pPr lvl="3" algn="ctr" rtl="0">
              <a:spcBef>
                <a:spcPts val="0"/>
              </a:spcBef>
              <a:spcAft>
                <a:spcPts val="0"/>
              </a:spcAft>
              <a:buClr>
                <a:schemeClr val="dk2"/>
              </a:buClr>
              <a:buSzPts val="10000"/>
              <a:buNone/>
              <a:defRPr sz="13333">
                <a:solidFill>
                  <a:schemeClr val="dk2"/>
                </a:solidFill>
              </a:defRPr>
            </a:lvl4pPr>
            <a:lvl5pPr lvl="4" algn="ctr" rtl="0">
              <a:spcBef>
                <a:spcPts val="0"/>
              </a:spcBef>
              <a:spcAft>
                <a:spcPts val="0"/>
              </a:spcAft>
              <a:buClr>
                <a:schemeClr val="dk2"/>
              </a:buClr>
              <a:buSzPts val="10000"/>
              <a:buNone/>
              <a:defRPr sz="13333">
                <a:solidFill>
                  <a:schemeClr val="dk2"/>
                </a:solidFill>
              </a:defRPr>
            </a:lvl5pPr>
            <a:lvl6pPr lvl="5" algn="ctr" rtl="0">
              <a:spcBef>
                <a:spcPts val="0"/>
              </a:spcBef>
              <a:spcAft>
                <a:spcPts val="0"/>
              </a:spcAft>
              <a:buClr>
                <a:schemeClr val="dk2"/>
              </a:buClr>
              <a:buSzPts val="10000"/>
              <a:buNone/>
              <a:defRPr sz="13333">
                <a:solidFill>
                  <a:schemeClr val="dk2"/>
                </a:solidFill>
              </a:defRPr>
            </a:lvl6pPr>
            <a:lvl7pPr lvl="6" algn="ctr" rtl="0">
              <a:spcBef>
                <a:spcPts val="0"/>
              </a:spcBef>
              <a:spcAft>
                <a:spcPts val="0"/>
              </a:spcAft>
              <a:buClr>
                <a:schemeClr val="dk2"/>
              </a:buClr>
              <a:buSzPts val="10000"/>
              <a:buNone/>
              <a:defRPr sz="13333">
                <a:solidFill>
                  <a:schemeClr val="dk2"/>
                </a:solidFill>
              </a:defRPr>
            </a:lvl7pPr>
            <a:lvl8pPr lvl="7" algn="ctr" rtl="0">
              <a:spcBef>
                <a:spcPts val="0"/>
              </a:spcBef>
              <a:spcAft>
                <a:spcPts val="0"/>
              </a:spcAft>
              <a:buClr>
                <a:schemeClr val="dk2"/>
              </a:buClr>
              <a:buSzPts val="10000"/>
              <a:buNone/>
              <a:defRPr sz="13333">
                <a:solidFill>
                  <a:schemeClr val="dk2"/>
                </a:solidFill>
              </a:defRPr>
            </a:lvl8pPr>
            <a:lvl9pPr lvl="8" algn="ctr" rtl="0">
              <a:spcBef>
                <a:spcPts val="0"/>
              </a:spcBef>
              <a:spcAft>
                <a:spcPts val="0"/>
              </a:spcAft>
              <a:buClr>
                <a:schemeClr val="dk2"/>
              </a:buClr>
              <a:buSzPts val="10000"/>
              <a:buNone/>
              <a:defRPr sz="13333">
                <a:solidFill>
                  <a:schemeClr val="dk2"/>
                </a:solidFill>
              </a:defRPr>
            </a:lvl9pPr>
          </a:lstStyle>
          <a:p>
            <a:r>
              <a:t>xx%</a:t>
            </a:r>
          </a:p>
        </p:txBody>
      </p:sp>
      <p:pic>
        <p:nvPicPr>
          <p:cNvPr id="19" name="Google Shape;19;p3"/>
          <p:cNvPicPr preferRelativeResize="0"/>
          <p:nvPr/>
        </p:nvPicPr>
        <p:blipFill>
          <a:blip r:embed="rId2"/>
          <a:srcRect t="27905" b="27905"/>
          <a:stretch/>
        </p:blipFill>
        <p:spPr>
          <a:xfrm>
            <a:off x="1" y="0"/>
            <a:ext cx="3773509" cy="1122401"/>
          </a:xfrm>
          <a:prstGeom prst="rect">
            <a:avLst/>
          </a:prstGeom>
          <a:noFill/>
          <a:ln>
            <a:noFill/>
          </a:ln>
        </p:spPr>
      </p:pic>
      <p:pic>
        <p:nvPicPr>
          <p:cNvPr id="20" name="Google Shape;20;p3"/>
          <p:cNvPicPr preferRelativeResize="0"/>
          <p:nvPr/>
        </p:nvPicPr>
        <p:blipFill rotWithShape="1">
          <a:blip r:embed="rId2"/>
          <a:srcRect l="30327" r="40177"/>
          <a:stretch/>
        </p:blipFill>
        <p:spPr>
          <a:xfrm>
            <a:off x="429244" y="561200"/>
            <a:ext cx="852086" cy="2166635"/>
          </a:xfrm>
          <a:prstGeom prst="rect">
            <a:avLst/>
          </a:prstGeom>
          <a:noFill/>
          <a:ln w="19050" cap="flat" cmpd="sng">
            <a:solidFill>
              <a:schemeClr val="lt1"/>
            </a:solidFill>
            <a:prstDash val="solid"/>
            <a:round/>
            <a:headEnd type="none" w="sm" len="sm"/>
            <a:tailEnd type="none" w="sm" len="sm"/>
          </a:ln>
        </p:spPr>
      </p:pic>
      <p:pic>
        <p:nvPicPr>
          <p:cNvPr id="11" name="Google Shape;19;p3">
            <a:extLst>
              <a:ext uri="{FF2B5EF4-FFF2-40B4-BE49-F238E27FC236}">
                <a16:creationId xmlns:a16="http://schemas.microsoft.com/office/drawing/2014/main" id="{00D7D9F2-3B44-D345-B12D-FA641CC7930C}"/>
              </a:ext>
            </a:extLst>
          </p:cNvPr>
          <p:cNvPicPr preferRelativeResize="0"/>
          <p:nvPr userDrawn="1"/>
        </p:nvPicPr>
        <p:blipFill>
          <a:blip r:embed="rId2"/>
          <a:srcRect t="27905" b="27905"/>
          <a:stretch/>
        </p:blipFill>
        <p:spPr>
          <a:xfrm>
            <a:off x="8418491" y="5735599"/>
            <a:ext cx="3773509" cy="1122401"/>
          </a:xfrm>
          <a:prstGeom prst="rect">
            <a:avLst/>
          </a:prstGeom>
          <a:noFill/>
          <a:ln>
            <a:noFill/>
          </a:ln>
        </p:spPr>
      </p:pic>
      <p:pic>
        <p:nvPicPr>
          <p:cNvPr id="12" name="Google Shape;20;p3">
            <a:extLst>
              <a:ext uri="{FF2B5EF4-FFF2-40B4-BE49-F238E27FC236}">
                <a16:creationId xmlns:a16="http://schemas.microsoft.com/office/drawing/2014/main" id="{BB0FDC4B-EFD1-AD49-9DD6-01A833466FB6}"/>
              </a:ext>
            </a:extLst>
          </p:cNvPr>
          <p:cNvPicPr preferRelativeResize="0"/>
          <p:nvPr userDrawn="1"/>
        </p:nvPicPr>
        <p:blipFill rotWithShape="1">
          <a:blip r:embed="rId2"/>
          <a:srcRect l="30327" r="40177"/>
          <a:stretch/>
        </p:blipFill>
        <p:spPr>
          <a:xfrm>
            <a:off x="10965000" y="4418915"/>
            <a:ext cx="852086" cy="2166635"/>
          </a:xfrm>
          <a:prstGeom prst="rect">
            <a:avLst/>
          </a:prstGeom>
          <a:noFill/>
          <a:ln w="19050" cap="flat" cmpd="sng">
            <a:solidFill>
              <a:schemeClr val="lt1"/>
            </a:solidFill>
            <a:prstDash val="solid"/>
            <a:round/>
            <a:headEnd type="none" w="sm" len="sm"/>
            <a:tailEnd type="none" w="sm" len="sm"/>
          </a:ln>
        </p:spPr>
      </p:pic>
      <p:sp>
        <p:nvSpPr>
          <p:cNvPr id="13" name="Isosceles Triangle 18">
            <a:extLst>
              <a:ext uri="{FF2B5EF4-FFF2-40B4-BE49-F238E27FC236}">
                <a16:creationId xmlns:a16="http://schemas.microsoft.com/office/drawing/2014/main" id="{F18E8698-157A-8C46-85A2-786CC05F5BA8}"/>
              </a:ext>
            </a:extLst>
          </p:cNvPr>
          <p:cNvSpPr/>
          <p:nvPr userDrawn="1"/>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2" name="Straight Connector 21">
            <a:extLst>
              <a:ext uri="{FF2B5EF4-FFF2-40B4-BE49-F238E27FC236}">
                <a16:creationId xmlns:a16="http://schemas.microsoft.com/office/drawing/2014/main" id="{D1EEC795-5A3F-2540-A0F9-624AEF591970}"/>
              </a:ext>
            </a:extLst>
          </p:cNvPr>
          <p:cNvCxnSpPr>
            <a:cxnSpLocks/>
          </p:cNvCxnSpPr>
          <p:nvPr userDrawn="1"/>
        </p:nvCxnSpPr>
        <p:spPr>
          <a:xfrm>
            <a:off x="0" y="3589867"/>
            <a:ext cx="616838" cy="3268133"/>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5" name="Freeform 34">
            <a:extLst>
              <a:ext uri="{FF2B5EF4-FFF2-40B4-BE49-F238E27FC236}">
                <a16:creationId xmlns:a16="http://schemas.microsoft.com/office/drawing/2014/main" id="{F2325D0B-B8D4-9244-B4E8-263E7F944933}"/>
              </a:ext>
            </a:extLst>
          </p:cNvPr>
          <p:cNvSpPr/>
          <p:nvPr userDrawn="1"/>
        </p:nvSpPr>
        <p:spPr>
          <a:xfrm flipH="1">
            <a:off x="11328400" y="0"/>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6" name="Straight Connector 35">
            <a:extLst>
              <a:ext uri="{FF2B5EF4-FFF2-40B4-BE49-F238E27FC236}">
                <a16:creationId xmlns:a16="http://schemas.microsoft.com/office/drawing/2014/main" id="{F853E38B-C28D-E745-B136-0349C737CB79}"/>
              </a:ext>
            </a:extLst>
          </p:cNvPr>
          <p:cNvCxnSpPr>
            <a:cxnSpLocks/>
          </p:cNvCxnSpPr>
          <p:nvPr userDrawn="1"/>
        </p:nvCxnSpPr>
        <p:spPr>
          <a:xfrm>
            <a:off x="11168300" y="-37532"/>
            <a:ext cx="1023700" cy="6217623"/>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023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only 1" preserve="1" userDrawn="1">
  <p:cSld name="Title only 1">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942933" y="593367"/>
            <a:ext cx="1030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149" name="Google Shape;149;p22"/>
          <p:cNvPicPr preferRelativeResize="0"/>
          <p:nvPr/>
        </p:nvPicPr>
        <p:blipFill rotWithShape="1">
          <a:blip r:embed="rId2"/>
          <a:srcRect t="36784" b="52158"/>
          <a:stretch/>
        </p:blipFill>
        <p:spPr>
          <a:xfrm>
            <a:off x="-1234" y="5847009"/>
            <a:ext cx="12190733" cy="1010992"/>
          </a:xfrm>
          <a:prstGeom prst="rect">
            <a:avLst/>
          </a:prstGeom>
          <a:noFill/>
          <a:ln>
            <a:noFill/>
          </a:ln>
        </p:spPr>
      </p:pic>
      <p:sp>
        <p:nvSpPr>
          <p:cNvPr id="4" name="Freeform 3">
            <a:extLst>
              <a:ext uri="{FF2B5EF4-FFF2-40B4-BE49-F238E27FC236}">
                <a16:creationId xmlns:a16="http://schemas.microsoft.com/office/drawing/2014/main" id="{8B274DDE-81A2-684B-8342-541134D314DF}"/>
              </a:ext>
            </a:extLst>
          </p:cNvPr>
          <p:cNvSpPr/>
          <p:nvPr userDrawn="1"/>
        </p:nvSpPr>
        <p:spPr>
          <a:xfrm>
            <a:off x="-3174" y="-33621"/>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 name="Straight Connector 4">
            <a:extLst>
              <a:ext uri="{FF2B5EF4-FFF2-40B4-BE49-F238E27FC236}">
                <a16:creationId xmlns:a16="http://schemas.microsoft.com/office/drawing/2014/main" id="{FC00A487-C9B2-6D44-9864-DA532E2C43AC}"/>
              </a:ext>
            </a:extLst>
          </p:cNvPr>
          <p:cNvCxnSpPr>
            <a:cxnSpLocks/>
          </p:cNvCxnSpPr>
          <p:nvPr userDrawn="1"/>
        </p:nvCxnSpPr>
        <p:spPr>
          <a:xfrm flipH="1">
            <a:off x="-9256" y="-63964"/>
            <a:ext cx="1053236" cy="6223925"/>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
        <p:nvSpPr>
          <p:cNvPr id="6" name="Google Shape;24;p4">
            <a:extLst>
              <a:ext uri="{FF2B5EF4-FFF2-40B4-BE49-F238E27FC236}">
                <a16:creationId xmlns:a16="http://schemas.microsoft.com/office/drawing/2014/main" id="{F174B64B-3CE4-5249-B49F-0DE665B5EEB0}"/>
              </a:ext>
            </a:extLst>
          </p:cNvPr>
          <p:cNvSpPr txBox="1">
            <a:spLocks noGrp="1"/>
          </p:cNvSpPr>
          <p:nvPr>
            <p:ph type="body" idx="1"/>
          </p:nvPr>
        </p:nvSpPr>
        <p:spPr>
          <a:xfrm>
            <a:off x="942933" y="1536633"/>
            <a:ext cx="10302400" cy="4310376"/>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3125314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and body" type="tx" preserve="1">
  <p:cSld name="Title and 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42933" y="593367"/>
            <a:ext cx="103024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 name="Google Shape;24;p4"/>
          <p:cNvSpPr txBox="1">
            <a:spLocks noGrp="1"/>
          </p:cNvSpPr>
          <p:nvPr>
            <p:ph type="body" idx="1"/>
          </p:nvPr>
        </p:nvSpPr>
        <p:spPr>
          <a:xfrm>
            <a:off x="942933" y="1536633"/>
            <a:ext cx="10302400" cy="4555200"/>
          </a:xfrm>
          <a:prstGeom prst="rect">
            <a:avLst/>
          </a:prstGeom>
          <a:effectLst>
            <a:outerShdw blurRad="114300" dist="38100" dir="2700000" algn="tl" rotWithShape="0">
              <a:prstClr val="black">
                <a:alpha val="40000"/>
              </a:prstClr>
            </a:outerShdw>
          </a:effectLst>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5" name="Google Shape;25;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pic>
        <p:nvPicPr>
          <p:cNvPr id="26" name="Google Shape;26;p4"/>
          <p:cNvPicPr preferRelativeResize="0"/>
          <p:nvPr/>
        </p:nvPicPr>
        <p:blipFill>
          <a:blip r:embed="rId2"/>
          <a:srcRect l="44834" r="44834"/>
          <a:stretch/>
        </p:blipFill>
        <p:spPr>
          <a:xfrm>
            <a:off x="11247200" y="0"/>
            <a:ext cx="944800" cy="6858000"/>
          </a:xfrm>
          <a:prstGeom prst="rect">
            <a:avLst/>
          </a:prstGeom>
          <a:noFill/>
          <a:ln>
            <a:noFill/>
          </a:ln>
        </p:spPr>
      </p:pic>
      <p:sp>
        <p:nvSpPr>
          <p:cNvPr id="6" name="Freeform 5">
            <a:extLst>
              <a:ext uri="{FF2B5EF4-FFF2-40B4-BE49-F238E27FC236}">
                <a16:creationId xmlns:a16="http://schemas.microsoft.com/office/drawing/2014/main" id="{7BEB7B76-9D42-E84B-BD32-3CE3BB1EBCA6}"/>
              </a:ext>
            </a:extLst>
          </p:cNvPr>
          <p:cNvSpPr/>
          <p:nvPr userDrawn="1"/>
        </p:nvSpPr>
        <p:spPr>
          <a:xfrm>
            <a:off x="-3174" y="-33621"/>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a:extLst>
              <a:ext uri="{FF2B5EF4-FFF2-40B4-BE49-F238E27FC236}">
                <a16:creationId xmlns:a16="http://schemas.microsoft.com/office/drawing/2014/main" id="{99CAECF3-7FF9-214A-983D-209F4ED60F39}"/>
              </a:ext>
            </a:extLst>
          </p:cNvPr>
          <p:cNvCxnSpPr>
            <a:cxnSpLocks/>
          </p:cNvCxnSpPr>
          <p:nvPr userDrawn="1"/>
        </p:nvCxnSpPr>
        <p:spPr>
          <a:xfrm flipH="1">
            <a:off x="-9256" y="-33621"/>
            <a:ext cx="952189" cy="6193582"/>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0FA8D06-C4EB-6648-9FB9-EF3E70870330}"/>
              </a:ext>
            </a:extLst>
          </p:cNvPr>
          <p:cNvCxnSpPr>
            <a:cxnSpLocks/>
          </p:cNvCxnSpPr>
          <p:nvPr userDrawn="1"/>
        </p:nvCxnSpPr>
        <p:spPr>
          <a:xfrm flipH="1">
            <a:off x="11083411" y="-27475"/>
            <a:ext cx="81283" cy="6982066"/>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
        <p:nvSpPr>
          <p:cNvPr id="4" name="Arc 3">
            <a:extLst>
              <a:ext uri="{FF2B5EF4-FFF2-40B4-BE49-F238E27FC236}">
                <a16:creationId xmlns:a16="http://schemas.microsoft.com/office/drawing/2014/main" id="{D97BD43E-B655-0944-988E-FD9A1520802C}"/>
              </a:ext>
            </a:extLst>
          </p:cNvPr>
          <p:cNvSpPr/>
          <p:nvPr userDrawn="1"/>
        </p:nvSpPr>
        <p:spPr>
          <a:xfrm>
            <a:off x="507241" y="2785533"/>
            <a:ext cx="2308535" cy="2057400"/>
          </a:xfrm>
          <a:prstGeom prst="arc">
            <a:avLst>
              <a:gd name="adj1" fmla="val 16200000"/>
              <a:gd name="adj2" fmla="val 20776839"/>
            </a:avLst>
          </a:prstGeom>
          <a:ln w="130175"/>
          <a:effectLst>
            <a:outerShdw blurRad="1143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Graphic 7" descr="Blog outline">
            <a:extLst>
              <a:ext uri="{FF2B5EF4-FFF2-40B4-BE49-F238E27FC236}">
                <a16:creationId xmlns:a16="http://schemas.microsoft.com/office/drawing/2014/main" id="{777DC1F6-B3C8-6F49-A5F8-F927042186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7109" y="2224212"/>
            <a:ext cx="914400" cy="914400"/>
          </a:xfrm>
          <a:prstGeom prst="rect">
            <a:avLst/>
          </a:prstGeom>
        </p:spPr>
      </p:pic>
      <p:sp>
        <p:nvSpPr>
          <p:cNvPr id="14" name="Arc 13">
            <a:extLst>
              <a:ext uri="{FF2B5EF4-FFF2-40B4-BE49-F238E27FC236}">
                <a16:creationId xmlns:a16="http://schemas.microsoft.com/office/drawing/2014/main" id="{1B8E48B4-3A20-164B-9480-6C3B3C938E6C}"/>
              </a:ext>
            </a:extLst>
          </p:cNvPr>
          <p:cNvSpPr/>
          <p:nvPr userDrawn="1"/>
        </p:nvSpPr>
        <p:spPr>
          <a:xfrm rot="8958799">
            <a:off x="2819423" y="2547063"/>
            <a:ext cx="2308535" cy="2057400"/>
          </a:xfrm>
          <a:prstGeom prst="arc">
            <a:avLst>
              <a:gd name="adj1" fmla="val 16200000"/>
              <a:gd name="adj2" fmla="val 20776839"/>
            </a:avLst>
          </a:prstGeom>
          <a:ln w="130175"/>
          <a:effectLst>
            <a:outerShdw blurRad="1143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Graphic 12" descr="Photocopier outline">
            <a:extLst>
              <a:ext uri="{FF2B5EF4-FFF2-40B4-BE49-F238E27FC236}">
                <a16:creationId xmlns:a16="http://schemas.microsoft.com/office/drawing/2014/main" id="{8A46E6C8-0B66-1A40-AFB7-743152CF969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208675" y="3505397"/>
            <a:ext cx="914400" cy="914400"/>
          </a:xfrm>
          <a:prstGeom prst="rect">
            <a:avLst/>
          </a:prstGeom>
        </p:spPr>
      </p:pic>
      <p:pic>
        <p:nvPicPr>
          <p:cNvPr id="16" name="Graphic 15" descr="Books on shelf outline">
            <a:extLst>
              <a:ext uri="{FF2B5EF4-FFF2-40B4-BE49-F238E27FC236}">
                <a16:creationId xmlns:a16="http://schemas.microsoft.com/office/drawing/2014/main" id="{1685B19F-96A6-AC43-90B0-0DF7CFE50A9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398898" y="3575763"/>
            <a:ext cx="914400" cy="914400"/>
          </a:xfrm>
          <a:prstGeom prst="rect">
            <a:avLst/>
          </a:prstGeom>
        </p:spPr>
      </p:pic>
      <p:sp>
        <p:nvSpPr>
          <p:cNvPr id="21" name="Arc 20">
            <a:extLst>
              <a:ext uri="{FF2B5EF4-FFF2-40B4-BE49-F238E27FC236}">
                <a16:creationId xmlns:a16="http://schemas.microsoft.com/office/drawing/2014/main" id="{C2B21CF5-F632-5B46-8F9D-7D97D12B27EE}"/>
              </a:ext>
            </a:extLst>
          </p:cNvPr>
          <p:cNvSpPr/>
          <p:nvPr userDrawn="1"/>
        </p:nvSpPr>
        <p:spPr>
          <a:xfrm rot="17827572">
            <a:off x="4993768" y="2933897"/>
            <a:ext cx="2308535" cy="2057400"/>
          </a:xfrm>
          <a:prstGeom prst="arc">
            <a:avLst>
              <a:gd name="adj1" fmla="val 16200000"/>
              <a:gd name="adj2" fmla="val 20776839"/>
            </a:avLst>
          </a:prstGeom>
          <a:ln w="130175"/>
          <a:effectLst>
            <a:outerShdw blurRad="1143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Graphic 17" descr="Bank outline">
            <a:extLst>
              <a:ext uri="{FF2B5EF4-FFF2-40B4-BE49-F238E27FC236}">
                <a16:creationId xmlns:a16="http://schemas.microsoft.com/office/drawing/2014/main" id="{A55721CC-6AFC-4D4E-9D6E-48DB5EAD954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636063" y="2148770"/>
            <a:ext cx="914400" cy="914400"/>
          </a:xfrm>
          <a:prstGeom prst="rect">
            <a:avLst/>
          </a:prstGeom>
        </p:spPr>
      </p:pic>
      <p:sp>
        <p:nvSpPr>
          <p:cNvPr id="27" name="Arc 26">
            <a:extLst>
              <a:ext uri="{FF2B5EF4-FFF2-40B4-BE49-F238E27FC236}">
                <a16:creationId xmlns:a16="http://schemas.microsoft.com/office/drawing/2014/main" id="{0F70BA70-D2F9-7F4A-9FB7-EEAFF4C0A0D1}"/>
              </a:ext>
            </a:extLst>
          </p:cNvPr>
          <p:cNvSpPr/>
          <p:nvPr userDrawn="1"/>
        </p:nvSpPr>
        <p:spPr>
          <a:xfrm rot="8958799">
            <a:off x="8873243" y="2669237"/>
            <a:ext cx="2308535" cy="2057400"/>
          </a:xfrm>
          <a:prstGeom prst="arc">
            <a:avLst>
              <a:gd name="adj1" fmla="val 16200000"/>
              <a:gd name="adj2" fmla="val 20776839"/>
            </a:avLst>
          </a:prstGeom>
          <a:ln w="130175"/>
          <a:effectLst>
            <a:outerShdw blurRad="1143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296EE9EF-84B6-5C43-B7A7-9DB4CA49DE09}"/>
              </a:ext>
            </a:extLst>
          </p:cNvPr>
          <p:cNvSpPr/>
          <p:nvPr userDrawn="1"/>
        </p:nvSpPr>
        <p:spPr>
          <a:xfrm>
            <a:off x="6411327" y="2781287"/>
            <a:ext cx="2308535" cy="2057400"/>
          </a:xfrm>
          <a:prstGeom prst="arc">
            <a:avLst>
              <a:gd name="adj1" fmla="val 16200000"/>
              <a:gd name="adj2" fmla="val 20776839"/>
            </a:avLst>
          </a:prstGeom>
          <a:ln w="130175"/>
          <a:effectLst>
            <a:outerShdw blurRad="1143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Graphic 19" descr="Person eating outline">
            <a:extLst>
              <a:ext uri="{FF2B5EF4-FFF2-40B4-BE49-F238E27FC236}">
                <a16:creationId xmlns:a16="http://schemas.microsoft.com/office/drawing/2014/main" id="{AEF52285-9441-DD4E-A852-0949384FBE5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599600" y="3575763"/>
            <a:ext cx="914400" cy="914400"/>
          </a:xfrm>
          <a:prstGeom prst="rect">
            <a:avLst/>
          </a:prstGeom>
        </p:spPr>
      </p:pic>
    </p:spTree>
    <p:extLst>
      <p:ext uri="{BB962C8B-B14F-4D97-AF65-F5344CB8AC3E}">
        <p14:creationId xmlns:p14="http://schemas.microsoft.com/office/powerpoint/2010/main" val="81212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body" preserve="1" userDrawn="1">
  <p:cSld name="1_Title and 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42933" y="593367"/>
            <a:ext cx="103024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pic>
        <p:nvPicPr>
          <p:cNvPr id="26" name="Google Shape;26;p4"/>
          <p:cNvPicPr preferRelativeResize="0"/>
          <p:nvPr/>
        </p:nvPicPr>
        <p:blipFill>
          <a:blip r:embed="rId2"/>
          <a:srcRect l="44834" r="44834"/>
          <a:stretch/>
        </p:blipFill>
        <p:spPr>
          <a:xfrm>
            <a:off x="11247200" y="0"/>
            <a:ext cx="944800" cy="6858000"/>
          </a:xfrm>
          <a:prstGeom prst="rect">
            <a:avLst/>
          </a:prstGeom>
          <a:noFill/>
          <a:ln>
            <a:noFill/>
          </a:ln>
        </p:spPr>
      </p:pic>
      <p:sp>
        <p:nvSpPr>
          <p:cNvPr id="6" name="Freeform 5">
            <a:extLst>
              <a:ext uri="{FF2B5EF4-FFF2-40B4-BE49-F238E27FC236}">
                <a16:creationId xmlns:a16="http://schemas.microsoft.com/office/drawing/2014/main" id="{7BEB7B76-9D42-E84B-BD32-3CE3BB1EBCA6}"/>
              </a:ext>
            </a:extLst>
          </p:cNvPr>
          <p:cNvSpPr/>
          <p:nvPr userDrawn="1"/>
        </p:nvSpPr>
        <p:spPr>
          <a:xfrm>
            <a:off x="-3174" y="-33621"/>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 name="Straight Connector 6">
            <a:extLst>
              <a:ext uri="{FF2B5EF4-FFF2-40B4-BE49-F238E27FC236}">
                <a16:creationId xmlns:a16="http://schemas.microsoft.com/office/drawing/2014/main" id="{99CAECF3-7FF9-214A-983D-209F4ED60F39}"/>
              </a:ext>
            </a:extLst>
          </p:cNvPr>
          <p:cNvCxnSpPr>
            <a:cxnSpLocks/>
          </p:cNvCxnSpPr>
          <p:nvPr userDrawn="1"/>
        </p:nvCxnSpPr>
        <p:spPr>
          <a:xfrm flipH="1">
            <a:off x="-9256" y="-33621"/>
            <a:ext cx="952189" cy="6193582"/>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0FA8D06-C4EB-6648-9FB9-EF3E70870330}"/>
              </a:ext>
            </a:extLst>
          </p:cNvPr>
          <p:cNvCxnSpPr>
            <a:cxnSpLocks/>
          </p:cNvCxnSpPr>
          <p:nvPr userDrawn="1"/>
        </p:nvCxnSpPr>
        <p:spPr>
          <a:xfrm flipH="1">
            <a:off x="11083411" y="-27475"/>
            <a:ext cx="81283" cy="6982066"/>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pic>
        <p:nvPicPr>
          <p:cNvPr id="3" name="Graphic 2" descr="Internet outline">
            <a:extLst>
              <a:ext uri="{FF2B5EF4-FFF2-40B4-BE49-F238E27FC236}">
                <a16:creationId xmlns:a16="http://schemas.microsoft.com/office/drawing/2014/main" id="{C648991D-A36A-2642-870C-DDEBE11AF7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20090" y="4559313"/>
            <a:ext cx="914400" cy="914400"/>
          </a:xfrm>
          <a:prstGeom prst="rect">
            <a:avLst/>
          </a:prstGeom>
        </p:spPr>
      </p:pic>
      <p:pic>
        <p:nvPicPr>
          <p:cNvPr id="10" name="Graphic 9" descr="Programmer female with solid fill">
            <a:extLst>
              <a:ext uri="{FF2B5EF4-FFF2-40B4-BE49-F238E27FC236}">
                <a16:creationId xmlns:a16="http://schemas.microsoft.com/office/drawing/2014/main" id="{EAFBFFA1-213A-8F4A-9187-5A31BF9B79F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24247" y="2963494"/>
            <a:ext cx="914400" cy="914400"/>
          </a:xfrm>
          <a:prstGeom prst="rect">
            <a:avLst/>
          </a:prstGeom>
        </p:spPr>
      </p:pic>
      <p:pic>
        <p:nvPicPr>
          <p:cNvPr id="12" name="Graphic 11" descr="Cloud Computing outline">
            <a:extLst>
              <a:ext uri="{FF2B5EF4-FFF2-40B4-BE49-F238E27FC236}">
                <a16:creationId xmlns:a16="http://schemas.microsoft.com/office/drawing/2014/main" id="{863C16CD-BDB7-FE45-B204-490B147E724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800350" y="1707183"/>
            <a:ext cx="914400" cy="914400"/>
          </a:xfrm>
          <a:prstGeom prst="rect">
            <a:avLst/>
          </a:prstGeom>
        </p:spPr>
      </p:pic>
      <p:pic>
        <p:nvPicPr>
          <p:cNvPr id="22" name="Graphic 21" descr="Connections outline">
            <a:extLst>
              <a:ext uri="{FF2B5EF4-FFF2-40B4-BE49-F238E27FC236}">
                <a16:creationId xmlns:a16="http://schemas.microsoft.com/office/drawing/2014/main" id="{610CE661-B0E5-0A41-B43A-85B5BE32380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920090" y="1708784"/>
            <a:ext cx="914400" cy="914400"/>
          </a:xfrm>
          <a:prstGeom prst="rect">
            <a:avLst/>
          </a:prstGeom>
        </p:spPr>
      </p:pic>
      <p:pic>
        <p:nvPicPr>
          <p:cNvPr id="30" name="Graphic 29" descr="Server outline">
            <a:extLst>
              <a:ext uri="{FF2B5EF4-FFF2-40B4-BE49-F238E27FC236}">
                <a16:creationId xmlns:a16="http://schemas.microsoft.com/office/drawing/2014/main" id="{AEAF4CAE-38B1-744A-9B22-3A0310B624D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324247" y="1192091"/>
            <a:ext cx="914400" cy="914400"/>
          </a:xfrm>
          <a:prstGeom prst="rect">
            <a:avLst/>
          </a:prstGeom>
        </p:spPr>
      </p:pic>
      <p:pic>
        <p:nvPicPr>
          <p:cNvPr id="32" name="Graphic 31" descr="Social network outline">
            <a:extLst>
              <a:ext uri="{FF2B5EF4-FFF2-40B4-BE49-F238E27FC236}">
                <a16:creationId xmlns:a16="http://schemas.microsoft.com/office/drawing/2014/main" id="{CB65F3FC-630A-934F-9477-E6C3E1B71B4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800350" y="4557712"/>
            <a:ext cx="914400" cy="914400"/>
          </a:xfrm>
          <a:prstGeom prst="rect">
            <a:avLst/>
          </a:prstGeom>
        </p:spPr>
      </p:pic>
      <p:pic>
        <p:nvPicPr>
          <p:cNvPr id="36" name="Graphic 35" descr="Internet Of Things with solid fill">
            <a:extLst>
              <a:ext uri="{FF2B5EF4-FFF2-40B4-BE49-F238E27FC236}">
                <a16:creationId xmlns:a16="http://schemas.microsoft.com/office/drawing/2014/main" id="{ECB14A1D-45E8-C74A-94B1-C67D9AD6729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324247" y="5014912"/>
            <a:ext cx="914400" cy="914400"/>
          </a:xfrm>
          <a:prstGeom prst="rect">
            <a:avLst/>
          </a:prstGeom>
        </p:spPr>
      </p:pic>
      <p:pic>
        <p:nvPicPr>
          <p:cNvPr id="38" name="Graphic 37" descr="Stream outline">
            <a:extLst>
              <a:ext uri="{FF2B5EF4-FFF2-40B4-BE49-F238E27FC236}">
                <a16:creationId xmlns:a16="http://schemas.microsoft.com/office/drawing/2014/main" id="{1A6E7B37-4429-4E4D-A3D1-7F858BB4F14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920090" y="2965095"/>
            <a:ext cx="914400" cy="914400"/>
          </a:xfrm>
          <a:prstGeom prst="rect">
            <a:avLst/>
          </a:prstGeom>
        </p:spPr>
      </p:pic>
      <p:pic>
        <p:nvPicPr>
          <p:cNvPr id="40" name="Graphic 39" descr="Smart Phone outline">
            <a:extLst>
              <a:ext uri="{FF2B5EF4-FFF2-40B4-BE49-F238E27FC236}">
                <a16:creationId xmlns:a16="http://schemas.microsoft.com/office/drawing/2014/main" id="{8C53CEEE-E33D-A742-88FC-253C1552B85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2800350" y="3006358"/>
            <a:ext cx="914400" cy="914400"/>
          </a:xfrm>
          <a:prstGeom prst="rect">
            <a:avLst/>
          </a:prstGeom>
        </p:spPr>
      </p:pic>
      <p:cxnSp>
        <p:nvCxnSpPr>
          <p:cNvPr id="42" name="Curved Connector 41">
            <a:extLst>
              <a:ext uri="{FF2B5EF4-FFF2-40B4-BE49-F238E27FC236}">
                <a16:creationId xmlns:a16="http://schemas.microsoft.com/office/drawing/2014/main" id="{99280934-EB75-3947-9F36-35B5EA5F6677}"/>
              </a:ext>
            </a:extLst>
          </p:cNvPr>
          <p:cNvCxnSpPr/>
          <p:nvPr userDrawn="1"/>
        </p:nvCxnSpPr>
        <p:spPr>
          <a:xfrm>
            <a:off x="3714750" y="2163888"/>
            <a:ext cx="1609497" cy="1214437"/>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5337EE16-46F2-0848-960B-95208DBE04FE}"/>
              </a:ext>
            </a:extLst>
          </p:cNvPr>
          <p:cNvCxnSpPr/>
          <p:nvPr userDrawn="1"/>
        </p:nvCxnSpPr>
        <p:spPr>
          <a:xfrm>
            <a:off x="6226243" y="3800475"/>
            <a:ext cx="1609497" cy="1214437"/>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9A06013B-DAB0-D74C-BE02-13948B3A57D5}"/>
              </a:ext>
            </a:extLst>
          </p:cNvPr>
          <p:cNvCxnSpPr>
            <a:cxnSpLocks/>
          </p:cNvCxnSpPr>
          <p:nvPr userDrawn="1"/>
        </p:nvCxnSpPr>
        <p:spPr>
          <a:xfrm flipV="1">
            <a:off x="6200941" y="2167547"/>
            <a:ext cx="1609497" cy="1214437"/>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80EDAF37-6B88-574A-851A-AAE05AE4E8EB}"/>
              </a:ext>
            </a:extLst>
          </p:cNvPr>
          <p:cNvCxnSpPr>
            <a:cxnSpLocks/>
          </p:cNvCxnSpPr>
          <p:nvPr userDrawn="1"/>
        </p:nvCxnSpPr>
        <p:spPr>
          <a:xfrm flipV="1">
            <a:off x="3725310" y="3800475"/>
            <a:ext cx="1609497" cy="1214437"/>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980A446C-A7F6-9043-AAA9-4613A373198B}"/>
              </a:ext>
            </a:extLst>
          </p:cNvPr>
          <p:cNvCxnSpPr>
            <a:cxnSpLocks/>
          </p:cNvCxnSpPr>
          <p:nvPr userDrawn="1"/>
        </p:nvCxnSpPr>
        <p:spPr>
          <a:xfrm rot="16200000" flipV="1">
            <a:off x="5390713" y="2482163"/>
            <a:ext cx="781466" cy="30121"/>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49FD8BEB-AA8E-AB40-864F-25B6A977E925}"/>
              </a:ext>
            </a:extLst>
          </p:cNvPr>
          <p:cNvCxnSpPr>
            <a:cxnSpLocks/>
          </p:cNvCxnSpPr>
          <p:nvPr userDrawn="1"/>
        </p:nvCxnSpPr>
        <p:spPr>
          <a:xfrm>
            <a:off x="3642804" y="3544899"/>
            <a:ext cx="1617633" cy="62025"/>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AF20FB16-3770-9B4E-B9F4-D190274F4E0B}"/>
              </a:ext>
            </a:extLst>
          </p:cNvPr>
          <p:cNvCxnSpPr>
            <a:cxnSpLocks/>
          </p:cNvCxnSpPr>
          <p:nvPr userDrawn="1"/>
        </p:nvCxnSpPr>
        <p:spPr>
          <a:xfrm rot="16200000" flipV="1">
            <a:off x="5395722" y="4397451"/>
            <a:ext cx="781466" cy="30121"/>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4F968A82-6099-BD46-B583-EECBD8F105C2}"/>
              </a:ext>
            </a:extLst>
          </p:cNvPr>
          <p:cNvCxnSpPr>
            <a:cxnSpLocks/>
          </p:cNvCxnSpPr>
          <p:nvPr userDrawn="1"/>
        </p:nvCxnSpPr>
        <p:spPr>
          <a:xfrm flipH="1">
            <a:off x="6238647" y="3537700"/>
            <a:ext cx="1617633" cy="62025"/>
          </a:xfrm>
          <a:prstGeom prst="curvedConnector3">
            <a:avLst/>
          </a:prstGeom>
          <a:ln w="120650" cmpd="dbl">
            <a:prstDash val="sysDash"/>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199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and body" type="tx" preserve="1">
  <p:cSld name="1_Title and body">
    <p:bg>
      <p:bgPr>
        <a:solidFill>
          <a:schemeClr val="bg1">
            <a:lumMod val="95000"/>
          </a:schemeClr>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42933" y="593367"/>
            <a:ext cx="103024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 name="Google Shape;24;p4"/>
          <p:cNvSpPr txBox="1">
            <a:spLocks noGrp="1"/>
          </p:cNvSpPr>
          <p:nvPr>
            <p:ph type="body" idx="1"/>
          </p:nvPr>
        </p:nvSpPr>
        <p:spPr>
          <a:xfrm>
            <a:off x="942933" y="1536633"/>
            <a:ext cx="103024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5" name="Google Shape;25;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9" name="Straight Connector 8">
            <a:extLst>
              <a:ext uri="{FF2B5EF4-FFF2-40B4-BE49-F238E27FC236}">
                <a16:creationId xmlns:a16="http://schemas.microsoft.com/office/drawing/2014/main" id="{10FA8D06-C4EB-6648-9FB9-EF3E70870330}"/>
              </a:ext>
            </a:extLst>
          </p:cNvPr>
          <p:cNvCxnSpPr>
            <a:cxnSpLocks/>
          </p:cNvCxnSpPr>
          <p:nvPr userDrawn="1"/>
        </p:nvCxnSpPr>
        <p:spPr>
          <a:xfrm flipH="1">
            <a:off x="11083411" y="-27475"/>
            <a:ext cx="81283" cy="6982066"/>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A picture containing weapon, knife&#10;&#10;Description automatically generated">
            <a:extLst>
              <a:ext uri="{FF2B5EF4-FFF2-40B4-BE49-F238E27FC236}">
                <a16:creationId xmlns:a16="http://schemas.microsoft.com/office/drawing/2014/main" id="{31F0A9D7-BEF3-8D4F-9B1D-7584CE090457}"/>
              </a:ext>
            </a:extLst>
          </p:cNvPr>
          <p:cNvPicPr>
            <a:picLocks noChangeAspect="1"/>
          </p:cNvPicPr>
          <p:nvPr userDrawn="1"/>
        </p:nvPicPr>
        <p:blipFill rotWithShape="1">
          <a:blip r:embed="rId2">
            <a:alphaModFix amt="38000"/>
            <a:extLst>
              <a:ext uri="{BEBA8EAE-BF5A-486C-A8C5-ECC9F3942E4B}">
                <a14:imgProps xmlns:a14="http://schemas.microsoft.com/office/drawing/2010/main">
                  <a14:imgLayer r:embed="rId3">
                    <a14:imgEffect>
                      <a14:saturation sat="33000"/>
                    </a14:imgEffect>
                  </a14:imgLayer>
                </a14:imgProps>
              </a:ext>
            </a:extLst>
          </a:blip>
          <a:srcRect l="21511" t="28774" r="22834" b="15908"/>
          <a:stretch/>
        </p:blipFill>
        <p:spPr>
          <a:xfrm>
            <a:off x="2" y="-27475"/>
            <a:ext cx="12191998" cy="6885475"/>
          </a:xfrm>
          <a:prstGeom prst="rect">
            <a:avLst/>
          </a:prstGeom>
        </p:spPr>
      </p:pic>
    </p:spTree>
    <p:extLst>
      <p:ext uri="{BB962C8B-B14F-4D97-AF65-F5344CB8AC3E}">
        <p14:creationId xmlns:p14="http://schemas.microsoft.com/office/powerpoint/2010/main" val="3686891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and body" type="tx" preserve="1">
  <p:cSld name="1_Title and body">
    <p:bg>
      <p:bgPr>
        <a:solidFill>
          <a:schemeClr val="tx1"/>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hasCustomPrompt="1"/>
          </p:nvPr>
        </p:nvSpPr>
        <p:spPr>
          <a:xfrm>
            <a:off x="942933" y="593367"/>
            <a:ext cx="103024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dirty="0">
                <a:solidFill>
                  <a:schemeClr val="bg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dirty="0"/>
              <a:t>JUST Black for images</a:t>
            </a:r>
            <a:endParaRPr dirty="0"/>
          </a:p>
        </p:txBody>
      </p:sp>
      <p:sp>
        <p:nvSpPr>
          <p:cNvPr id="24" name="Google Shape;24;p4"/>
          <p:cNvSpPr txBox="1">
            <a:spLocks noGrp="1"/>
          </p:cNvSpPr>
          <p:nvPr>
            <p:ph type="body" idx="1"/>
          </p:nvPr>
        </p:nvSpPr>
        <p:spPr>
          <a:xfrm>
            <a:off x="942933" y="1536633"/>
            <a:ext cx="103024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solidFill>
                  <a:schemeClr val="bg1"/>
                </a:solidFill>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5" name="Google Shape;25;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9" name="Straight Connector 8">
            <a:extLst>
              <a:ext uri="{FF2B5EF4-FFF2-40B4-BE49-F238E27FC236}">
                <a16:creationId xmlns:a16="http://schemas.microsoft.com/office/drawing/2014/main" id="{10FA8D06-C4EB-6648-9FB9-EF3E70870330}"/>
              </a:ext>
            </a:extLst>
          </p:cNvPr>
          <p:cNvCxnSpPr>
            <a:cxnSpLocks/>
          </p:cNvCxnSpPr>
          <p:nvPr userDrawn="1"/>
        </p:nvCxnSpPr>
        <p:spPr>
          <a:xfrm flipH="1">
            <a:off x="11083411" y="-27475"/>
            <a:ext cx="81283" cy="6982066"/>
          </a:xfrm>
          <a:prstGeom prst="line">
            <a:avLst/>
          </a:prstGeom>
          <a:ln w="9525">
            <a:solidFill>
              <a:schemeClr val="accent2">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074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50342253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6"/>
        <p:cNvGrpSpPr/>
        <p:nvPr/>
      </p:nvGrpSpPr>
      <p:grpSpPr>
        <a:xfrm>
          <a:off x="0" y="0"/>
          <a:ext cx="0" cy="0"/>
          <a:chOff x="0" y="0"/>
          <a:chExt cx="0" cy="0"/>
        </a:xfrm>
      </p:grpSpPr>
      <p:sp>
        <p:nvSpPr>
          <p:cNvPr id="367" name="Google Shape;367;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8" name="Google Shape;368;p76"/>
          <p:cNvSpPr>
            <a:spLocks noGrp="1"/>
          </p:cNvSpPr>
          <p:nvPr>
            <p:ph type="pic" idx="2"/>
          </p:nvPr>
        </p:nvSpPr>
        <p:spPr>
          <a:xfrm>
            <a:off x="5183188" y="987425"/>
            <a:ext cx="6172200" cy="4873625"/>
          </a:xfrm>
          <a:prstGeom prst="rect">
            <a:avLst/>
          </a:prstGeom>
          <a:noFill/>
          <a:ln>
            <a:noFill/>
          </a:ln>
        </p:spPr>
      </p:sp>
      <p:sp>
        <p:nvSpPr>
          <p:cNvPr id="369" name="Google Shape;369;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2"/>
              </a:buClr>
              <a:buSzPts val="1280"/>
              <a:buNone/>
              <a:defRPr sz="1600"/>
            </a:lvl1pPr>
            <a:lvl2pPr marL="914400" lvl="1" indent="-228600" algn="l">
              <a:lnSpc>
                <a:spcPct val="100000"/>
              </a:lnSpc>
              <a:spcBef>
                <a:spcPts val="500"/>
              </a:spcBef>
              <a:spcAft>
                <a:spcPts val="0"/>
              </a:spcAft>
              <a:buClr>
                <a:schemeClr val="lt2"/>
              </a:buClr>
              <a:buSzPts val="1120"/>
              <a:buNone/>
              <a:defRPr sz="1400"/>
            </a:lvl2pPr>
            <a:lvl3pPr marL="1371600" lvl="2" indent="-228600" algn="l">
              <a:lnSpc>
                <a:spcPct val="100000"/>
              </a:lnSpc>
              <a:spcBef>
                <a:spcPts val="500"/>
              </a:spcBef>
              <a:spcAft>
                <a:spcPts val="0"/>
              </a:spcAft>
              <a:buClr>
                <a:schemeClr val="lt2"/>
              </a:buClr>
              <a:buSzPts val="960"/>
              <a:buNone/>
              <a:defRPr sz="1200"/>
            </a:lvl3pPr>
            <a:lvl4pPr marL="1828800" lvl="3" indent="-228600" algn="l">
              <a:lnSpc>
                <a:spcPct val="100000"/>
              </a:lnSpc>
              <a:spcBef>
                <a:spcPts val="500"/>
              </a:spcBef>
              <a:spcAft>
                <a:spcPts val="0"/>
              </a:spcAft>
              <a:buClr>
                <a:schemeClr val="lt2"/>
              </a:buClr>
              <a:buSzPts val="800"/>
              <a:buNone/>
              <a:defRPr sz="1000"/>
            </a:lvl4pPr>
            <a:lvl5pPr marL="2286000" lvl="4" indent="-228600" algn="l">
              <a:lnSpc>
                <a:spcPct val="100000"/>
              </a:lnSpc>
              <a:spcBef>
                <a:spcPts val="500"/>
              </a:spcBef>
              <a:spcAft>
                <a:spcPts val="0"/>
              </a:spcAft>
              <a:buClr>
                <a:schemeClr val="lt2"/>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0" name="Google Shape;370;p76"/>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June 25, 2024</a:t>
            </a:r>
            <a:endParaRPr dirty="0"/>
          </a:p>
        </p:txBody>
      </p:sp>
      <p:sp>
        <p:nvSpPr>
          <p:cNvPr id="371" name="Google Shape;371;p76"/>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2024 NISO Annual Membership Meeting</a:t>
            </a:r>
            <a:endParaRPr dirty="0"/>
          </a:p>
        </p:txBody>
      </p:sp>
      <p:sp>
        <p:nvSpPr>
          <p:cNvPr id="372" name="Google Shape;372;p76"/>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774500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dirty="0"/>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878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image" Target="../media/image6.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theme" Target="../theme/theme6.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1"/>
        <p:cNvGrpSpPr/>
        <p:nvPr/>
      </p:nvGrpSpPr>
      <p:grpSpPr>
        <a:xfrm>
          <a:off x="0" y="0"/>
          <a:ext cx="0" cy="0"/>
          <a:chOff x="0" y="0"/>
          <a:chExt cx="0" cy="0"/>
        </a:xfrm>
      </p:grpSpPr>
      <p:cxnSp>
        <p:nvCxnSpPr>
          <p:cNvPr id="302" name="Google Shape;302;p42"/>
          <p:cNvCxnSpPr/>
          <p:nvPr/>
        </p:nvCxnSpPr>
        <p:spPr>
          <a:xfrm flipH="1">
            <a:off x="0" y="0"/>
            <a:ext cx="3119718" cy="685800"/>
          </a:xfrm>
          <a:prstGeom prst="straightConnector1">
            <a:avLst/>
          </a:prstGeom>
          <a:noFill/>
          <a:ln w="57150" cap="flat" cmpd="sng">
            <a:solidFill>
              <a:schemeClr val="accent3">
                <a:alpha val="57647"/>
              </a:schemeClr>
            </a:solidFill>
            <a:prstDash val="solid"/>
            <a:miter lim="800000"/>
            <a:headEnd type="none" w="sm" len="sm"/>
            <a:tailEnd type="none" w="sm" len="sm"/>
          </a:ln>
        </p:spPr>
      </p:cxnSp>
      <p:cxnSp>
        <p:nvCxnSpPr>
          <p:cNvPr id="303" name="Google Shape;303;p42"/>
          <p:cNvCxnSpPr/>
          <p:nvPr/>
        </p:nvCxnSpPr>
        <p:spPr>
          <a:xfrm flipH="1">
            <a:off x="0" y="0"/>
            <a:ext cx="903768" cy="6543675"/>
          </a:xfrm>
          <a:prstGeom prst="straightConnector1">
            <a:avLst/>
          </a:prstGeom>
          <a:noFill/>
          <a:ln w="57150" cap="flat" cmpd="sng">
            <a:solidFill>
              <a:schemeClr val="accent3">
                <a:alpha val="57647"/>
              </a:schemeClr>
            </a:solidFill>
            <a:prstDash val="solid"/>
            <a:miter lim="800000"/>
            <a:headEnd type="none" w="sm" len="sm"/>
            <a:tailEnd type="none" w="sm" len="sm"/>
          </a:ln>
        </p:spPr>
      </p:cxnSp>
      <p:cxnSp>
        <p:nvCxnSpPr>
          <p:cNvPr id="304" name="Google Shape;304;p42"/>
          <p:cNvCxnSpPr/>
          <p:nvPr/>
        </p:nvCxnSpPr>
        <p:spPr>
          <a:xfrm rot="10800000">
            <a:off x="-42863" y="5791200"/>
            <a:ext cx="6286501" cy="1066801"/>
          </a:xfrm>
          <a:prstGeom prst="straightConnector1">
            <a:avLst/>
          </a:prstGeom>
          <a:noFill/>
          <a:ln w="57150" cap="flat" cmpd="sng">
            <a:solidFill>
              <a:schemeClr val="accent3">
                <a:alpha val="57647"/>
              </a:schemeClr>
            </a:solidFill>
            <a:prstDash val="solid"/>
            <a:miter lim="800000"/>
            <a:headEnd type="none" w="sm" len="sm"/>
            <a:tailEnd type="none" w="sm" len="sm"/>
          </a:ln>
        </p:spPr>
      </p:cxnSp>
      <p:cxnSp>
        <p:nvCxnSpPr>
          <p:cNvPr id="305" name="Google Shape;305;p42"/>
          <p:cNvCxnSpPr/>
          <p:nvPr/>
        </p:nvCxnSpPr>
        <p:spPr>
          <a:xfrm flipH="1">
            <a:off x="8462964" y="5848350"/>
            <a:ext cx="3729036" cy="1009650"/>
          </a:xfrm>
          <a:prstGeom prst="straightConnector1">
            <a:avLst/>
          </a:prstGeom>
          <a:noFill/>
          <a:ln w="57150" cap="flat" cmpd="sng">
            <a:solidFill>
              <a:schemeClr val="accent3">
                <a:alpha val="57647"/>
              </a:schemeClr>
            </a:solidFill>
            <a:prstDash val="solid"/>
            <a:miter lim="800000"/>
            <a:headEnd type="none" w="sm" len="sm"/>
            <a:tailEnd type="none" w="sm" len="sm"/>
          </a:ln>
        </p:spPr>
      </p:cxnSp>
      <p:cxnSp>
        <p:nvCxnSpPr>
          <p:cNvPr id="306" name="Google Shape;306;p42"/>
          <p:cNvCxnSpPr/>
          <p:nvPr/>
        </p:nvCxnSpPr>
        <p:spPr>
          <a:xfrm flipH="1">
            <a:off x="11543158" y="1647825"/>
            <a:ext cx="648842" cy="5210175"/>
          </a:xfrm>
          <a:prstGeom prst="straightConnector1">
            <a:avLst/>
          </a:prstGeom>
          <a:noFill/>
          <a:ln w="57150" cap="flat" cmpd="sng">
            <a:solidFill>
              <a:schemeClr val="accent3">
                <a:alpha val="57647"/>
              </a:schemeClr>
            </a:solidFill>
            <a:prstDash val="solid"/>
            <a:miter lim="800000"/>
            <a:headEnd type="none" w="sm" len="sm"/>
            <a:tailEnd type="none" w="sm" len="sm"/>
          </a:ln>
        </p:spPr>
      </p:cxnSp>
      <p:cxnSp>
        <p:nvCxnSpPr>
          <p:cNvPr id="307" name="Google Shape;307;p42"/>
          <p:cNvCxnSpPr/>
          <p:nvPr/>
        </p:nvCxnSpPr>
        <p:spPr>
          <a:xfrm rot="10800000">
            <a:off x="10781554" y="0"/>
            <a:ext cx="1410446" cy="4258340"/>
          </a:xfrm>
          <a:prstGeom prst="straightConnector1">
            <a:avLst/>
          </a:prstGeom>
          <a:noFill/>
          <a:ln w="57150" cap="flat" cmpd="sng">
            <a:solidFill>
              <a:schemeClr val="accent3">
                <a:alpha val="57647"/>
              </a:schemeClr>
            </a:solidFill>
            <a:prstDash val="solid"/>
            <a:miter lim="800000"/>
            <a:headEnd type="none" w="sm" len="sm"/>
            <a:tailEnd type="none" w="sm" len="sm"/>
          </a:ln>
        </p:spPr>
      </p:cxnSp>
      <p:cxnSp>
        <p:nvCxnSpPr>
          <p:cNvPr id="308" name="Google Shape;308;p42"/>
          <p:cNvCxnSpPr/>
          <p:nvPr/>
        </p:nvCxnSpPr>
        <p:spPr>
          <a:xfrm rot="10800000">
            <a:off x="6529388" y="-4763"/>
            <a:ext cx="5662612" cy="931975"/>
          </a:xfrm>
          <a:prstGeom prst="straightConnector1">
            <a:avLst/>
          </a:prstGeom>
          <a:noFill/>
          <a:ln w="57150" cap="flat" cmpd="sng">
            <a:solidFill>
              <a:schemeClr val="accent3">
                <a:alpha val="57647"/>
              </a:schemeClr>
            </a:solidFill>
            <a:prstDash val="solid"/>
            <a:miter lim="800000"/>
            <a:headEnd type="none" w="sm" len="sm"/>
            <a:tailEnd type="none" w="sm" len="sm"/>
          </a:ln>
        </p:spPr>
      </p:cxnSp>
      <p:sp>
        <p:nvSpPr>
          <p:cNvPr id="309" name="Google Shape;309;p42"/>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4400"/>
              <a:buFont typeface="Play"/>
              <a:buNone/>
              <a:defRPr sz="4400" b="0" i="1" u="none" strike="noStrike" cap="none">
                <a:solidFill>
                  <a:schemeClr val="lt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0" name="Google Shape;310;p42"/>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00000"/>
              </a:lnSpc>
              <a:spcBef>
                <a:spcPts val="1000"/>
              </a:spcBef>
              <a:spcAft>
                <a:spcPts val="0"/>
              </a:spcAft>
              <a:buClr>
                <a:schemeClr val="lt2"/>
              </a:buClr>
              <a:buSzPts val="1920"/>
              <a:buFont typeface="Arial"/>
              <a:buChar char="•"/>
              <a:defRPr sz="2400" b="0" i="0" u="none" strike="noStrike" cap="none">
                <a:solidFill>
                  <a:schemeClr val="lt2"/>
                </a:solidFill>
                <a:latin typeface="Open Sans Light"/>
                <a:ea typeface="Open Sans Light"/>
                <a:cs typeface="Open Sans Light"/>
                <a:sym typeface="Open Sans Light"/>
              </a:defRPr>
            </a:lvl1pPr>
            <a:lvl2pPr marL="914400" marR="0" lvl="1" indent="-330200" algn="l" rtl="0">
              <a:lnSpc>
                <a:spcPct val="100000"/>
              </a:lnSpc>
              <a:spcBef>
                <a:spcPts val="500"/>
              </a:spcBef>
              <a:spcAft>
                <a:spcPts val="0"/>
              </a:spcAft>
              <a:buClr>
                <a:schemeClr val="lt2"/>
              </a:buClr>
              <a:buSzPts val="1600"/>
              <a:buFont typeface="Arial"/>
              <a:buChar char="•"/>
              <a:defRPr sz="2000" b="0" i="0" u="none" strike="noStrike" cap="none">
                <a:solidFill>
                  <a:schemeClr val="lt2"/>
                </a:solidFill>
                <a:latin typeface="Open Sans Light"/>
                <a:ea typeface="Open Sans Light"/>
                <a:cs typeface="Open Sans Light"/>
                <a:sym typeface="Open Sans Light"/>
              </a:defRPr>
            </a:lvl2pPr>
            <a:lvl3pPr marL="1371600" marR="0" lvl="2" indent="-320039" algn="l" rtl="0">
              <a:lnSpc>
                <a:spcPct val="100000"/>
              </a:lnSpc>
              <a:spcBef>
                <a:spcPts val="500"/>
              </a:spcBef>
              <a:spcAft>
                <a:spcPts val="0"/>
              </a:spcAft>
              <a:buClr>
                <a:schemeClr val="lt2"/>
              </a:buClr>
              <a:buSzPts val="1440"/>
              <a:buFont typeface="Arial"/>
              <a:buChar char="•"/>
              <a:defRPr sz="1800" b="0" i="0" u="none" strike="noStrike" cap="none">
                <a:solidFill>
                  <a:schemeClr val="lt2"/>
                </a:solidFill>
                <a:latin typeface="Open Sans Light"/>
                <a:ea typeface="Open Sans Light"/>
                <a:cs typeface="Open Sans Light"/>
                <a:sym typeface="Open Sans Light"/>
              </a:defRPr>
            </a:lvl3pPr>
            <a:lvl4pPr marL="1828800" marR="0" lvl="3" indent="-309880" algn="l" rtl="0">
              <a:lnSpc>
                <a:spcPct val="100000"/>
              </a:lnSpc>
              <a:spcBef>
                <a:spcPts val="500"/>
              </a:spcBef>
              <a:spcAft>
                <a:spcPts val="0"/>
              </a:spcAft>
              <a:buClr>
                <a:schemeClr val="lt2"/>
              </a:buClr>
              <a:buSzPts val="1280"/>
              <a:buFont typeface="Arial"/>
              <a:buChar char="•"/>
              <a:defRPr sz="1600" b="0" i="0" u="none" strike="noStrike" cap="none">
                <a:solidFill>
                  <a:schemeClr val="lt2"/>
                </a:solidFill>
                <a:latin typeface="Open Sans Light"/>
                <a:ea typeface="Open Sans Light"/>
                <a:cs typeface="Open Sans Light"/>
                <a:sym typeface="Open Sans Light"/>
              </a:defRPr>
            </a:lvl4pPr>
            <a:lvl5pPr marL="2286000" marR="0" lvl="4" indent="-309879" algn="l" rtl="0">
              <a:lnSpc>
                <a:spcPct val="100000"/>
              </a:lnSpc>
              <a:spcBef>
                <a:spcPts val="500"/>
              </a:spcBef>
              <a:spcAft>
                <a:spcPts val="0"/>
              </a:spcAft>
              <a:buClr>
                <a:schemeClr val="lt2"/>
              </a:buClr>
              <a:buSzPts val="1280"/>
              <a:buFont typeface="Arial"/>
              <a:buChar char="•"/>
              <a:defRPr sz="1600" b="0" i="0" u="none" strike="noStrike" cap="none">
                <a:solidFill>
                  <a:schemeClr val="lt2"/>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311" name="Google Shape;311;p42"/>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marR="0" lvl="0" algn="r" rtl="0">
              <a:spcBef>
                <a:spcPts val="0"/>
              </a:spcBef>
              <a:spcAft>
                <a:spcPts val="0"/>
              </a:spcAft>
              <a:buSzPts val="1400"/>
              <a:buNone/>
              <a:defRPr sz="1100" b="0" i="0" u="none" strike="noStrike" cap="none">
                <a:solidFill>
                  <a:schemeClr val="dk2"/>
                </a:solidFill>
                <a:latin typeface="Open Sans Light"/>
                <a:ea typeface="Open Sans Light"/>
                <a:cs typeface="Open Sans Light"/>
                <a:sym typeface="Open Sans Light"/>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9pPr>
          </a:lstStyle>
          <a:p>
            <a:r>
              <a:rPr lang="en-US"/>
              <a:t>June 25, 2024</a:t>
            </a:r>
            <a:endParaRPr dirty="0"/>
          </a:p>
        </p:txBody>
      </p:sp>
      <p:sp>
        <p:nvSpPr>
          <p:cNvPr id="312" name="Google Shape;312;p42"/>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1200" b="1" i="0" u="none" strike="noStrike" cap="none">
                <a:solidFill>
                  <a:schemeClr val="dk2"/>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9pPr>
          </a:lstStyle>
          <a:p>
            <a:r>
              <a:rPr lang="en-US"/>
              <a:t>2024 NISO Annual Membership Meeting</a:t>
            </a:r>
            <a:endParaRPr dirty="0"/>
          </a:p>
        </p:txBody>
      </p:sp>
      <p:sp>
        <p:nvSpPr>
          <p:cNvPr id="313" name="Google Shape;313;p42"/>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rtl="0">
              <a:spcBef>
                <a:spcPts val="0"/>
              </a:spcBef>
              <a:buNone/>
              <a:defRPr sz="1100" b="0" i="0" u="none" strike="noStrike" cap="none">
                <a:solidFill>
                  <a:schemeClr val="dk2"/>
                </a:solidFill>
                <a:latin typeface="Open Sans Light"/>
                <a:ea typeface="Open Sans Light"/>
                <a:cs typeface="Open Sans Light"/>
                <a:sym typeface="Open Sans Light"/>
              </a:defRPr>
            </a:lvl1pPr>
            <a:lvl2pPr marL="0" marR="0" lvl="1" indent="0" algn="r" rtl="0">
              <a:spcBef>
                <a:spcPts val="0"/>
              </a:spcBef>
              <a:buNone/>
              <a:defRPr sz="1100" b="0" i="0" u="none" strike="noStrike" cap="none">
                <a:solidFill>
                  <a:schemeClr val="dk2"/>
                </a:solidFill>
                <a:latin typeface="Open Sans Light"/>
                <a:ea typeface="Open Sans Light"/>
                <a:cs typeface="Open Sans Light"/>
                <a:sym typeface="Open Sans Light"/>
              </a:defRPr>
            </a:lvl2pPr>
            <a:lvl3pPr marL="0" marR="0" lvl="2" indent="0" algn="r" rtl="0">
              <a:spcBef>
                <a:spcPts val="0"/>
              </a:spcBef>
              <a:buNone/>
              <a:defRPr sz="1100" b="0" i="0" u="none" strike="noStrike" cap="none">
                <a:solidFill>
                  <a:schemeClr val="dk2"/>
                </a:solidFill>
                <a:latin typeface="Open Sans Light"/>
                <a:ea typeface="Open Sans Light"/>
                <a:cs typeface="Open Sans Light"/>
                <a:sym typeface="Open Sans Light"/>
              </a:defRPr>
            </a:lvl3pPr>
            <a:lvl4pPr marL="0" marR="0" lvl="3" indent="0" algn="r" rtl="0">
              <a:spcBef>
                <a:spcPts val="0"/>
              </a:spcBef>
              <a:buNone/>
              <a:defRPr sz="1100" b="0" i="0" u="none" strike="noStrike" cap="none">
                <a:solidFill>
                  <a:schemeClr val="dk2"/>
                </a:solidFill>
                <a:latin typeface="Open Sans Light"/>
                <a:ea typeface="Open Sans Light"/>
                <a:cs typeface="Open Sans Light"/>
                <a:sym typeface="Open Sans Light"/>
              </a:defRPr>
            </a:lvl4pPr>
            <a:lvl5pPr marL="0" marR="0" lvl="4" indent="0" algn="r" rtl="0">
              <a:spcBef>
                <a:spcPts val="0"/>
              </a:spcBef>
              <a:buNone/>
              <a:defRPr sz="1100" b="0" i="0" u="none" strike="noStrike" cap="none">
                <a:solidFill>
                  <a:schemeClr val="dk2"/>
                </a:solidFill>
                <a:latin typeface="Open Sans Light"/>
                <a:ea typeface="Open Sans Light"/>
                <a:cs typeface="Open Sans Light"/>
                <a:sym typeface="Open Sans Light"/>
              </a:defRPr>
            </a:lvl5pPr>
            <a:lvl6pPr marL="0" marR="0" lvl="5" indent="0" algn="r" rtl="0">
              <a:spcBef>
                <a:spcPts val="0"/>
              </a:spcBef>
              <a:buNone/>
              <a:defRPr sz="1100" b="0" i="0" u="none" strike="noStrike" cap="none">
                <a:solidFill>
                  <a:schemeClr val="dk2"/>
                </a:solidFill>
                <a:latin typeface="Open Sans Light"/>
                <a:ea typeface="Open Sans Light"/>
                <a:cs typeface="Open Sans Light"/>
                <a:sym typeface="Open Sans Light"/>
              </a:defRPr>
            </a:lvl6pPr>
            <a:lvl7pPr marL="0" marR="0" lvl="6" indent="0" algn="r" rtl="0">
              <a:spcBef>
                <a:spcPts val="0"/>
              </a:spcBef>
              <a:buNone/>
              <a:defRPr sz="1100" b="0" i="0" u="none" strike="noStrike" cap="none">
                <a:solidFill>
                  <a:schemeClr val="dk2"/>
                </a:solidFill>
                <a:latin typeface="Open Sans Light"/>
                <a:ea typeface="Open Sans Light"/>
                <a:cs typeface="Open Sans Light"/>
                <a:sym typeface="Open Sans Light"/>
              </a:defRPr>
            </a:lvl7pPr>
            <a:lvl8pPr marL="0" marR="0" lvl="7" indent="0" algn="r" rtl="0">
              <a:spcBef>
                <a:spcPts val="0"/>
              </a:spcBef>
              <a:buNone/>
              <a:defRPr sz="1100" b="0" i="0" u="none" strike="noStrike" cap="none">
                <a:solidFill>
                  <a:schemeClr val="dk2"/>
                </a:solidFill>
                <a:latin typeface="Open Sans Light"/>
                <a:ea typeface="Open Sans Light"/>
                <a:cs typeface="Open Sans Light"/>
                <a:sym typeface="Open Sans Light"/>
              </a:defRPr>
            </a:lvl8pPr>
            <a:lvl9pPr marL="0" marR="0" lvl="8" indent="0" algn="r" rtl="0">
              <a:spcBef>
                <a:spcPts val="0"/>
              </a:spcBef>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dirty="0"/>
          </a:p>
        </p:txBody>
      </p:sp>
      <p:pic>
        <p:nvPicPr>
          <p:cNvPr id="314" name="Google Shape;314;p42"/>
          <p:cNvPicPr preferRelativeResize="0"/>
          <p:nvPr/>
        </p:nvPicPr>
        <p:blipFill rotWithShape="1">
          <a:blip r:embed="rId13">
            <a:alphaModFix/>
          </a:blip>
          <a:srcRect t="39951" b="39951"/>
          <a:stretch/>
        </p:blipFill>
        <p:spPr>
          <a:xfrm>
            <a:off x="66865" y="4903721"/>
            <a:ext cx="9169758" cy="1382156"/>
          </a:xfrm>
          <a:prstGeom prst="rect">
            <a:avLst/>
          </a:prstGeom>
          <a:noFill/>
          <a:ln w="9525" cap="flat" cmpd="sng">
            <a:solidFill>
              <a:srgbClr val="FF2D17"/>
            </a:solidFill>
            <a:prstDash val="solid"/>
            <a:round/>
            <a:headEnd type="none" w="sm" len="sm"/>
            <a:tailEnd type="none" w="sm" len="sm"/>
          </a:ln>
        </p:spPr>
      </p:pic>
      <p:pic>
        <p:nvPicPr>
          <p:cNvPr id="315" name="Google Shape;315;p42"/>
          <p:cNvPicPr preferRelativeResize="0"/>
          <p:nvPr/>
        </p:nvPicPr>
        <p:blipFill rotWithShape="1">
          <a:blip r:embed="rId14">
            <a:alphaModFix/>
          </a:blip>
          <a:srcRect t="62706" b="16762"/>
          <a:stretch/>
        </p:blipFill>
        <p:spPr>
          <a:xfrm>
            <a:off x="7384284" y="5340621"/>
            <a:ext cx="4807716" cy="740355"/>
          </a:xfrm>
          <a:prstGeom prst="rect">
            <a:avLst/>
          </a:prstGeom>
          <a:noFill/>
          <a:ln w="34925" cap="flat" cmpd="sng">
            <a:solidFill>
              <a:srgbClr val="FF2D17"/>
            </a:solidFill>
            <a:prstDash val="solid"/>
            <a:round/>
            <a:headEnd type="none" w="sm" len="sm"/>
            <a:tailEnd type="none" w="sm" len="sm"/>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32324" y="299803"/>
            <a:ext cx="962147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202905"/>
            <a:ext cx="10515600" cy="39740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18">
            <a:extLst>
              <a:ext uri="{28A0092B-C50C-407E-A947-70E740481C1C}">
                <a14:useLocalDpi xmlns:a14="http://schemas.microsoft.com/office/drawing/2010/main" val="0"/>
              </a:ext>
            </a:extLst>
          </a:blip>
          <a:srcRect t="29128" r="45001"/>
          <a:stretch/>
        </p:blipFill>
        <p:spPr>
          <a:xfrm>
            <a:off x="622680" y="299803"/>
            <a:ext cx="1109644" cy="1390885"/>
          </a:xfrm>
          <a:prstGeom prst="rect">
            <a:avLst/>
          </a:prstGeom>
        </p:spPr>
      </p:pic>
      <p:grpSp>
        <p:nvGrpSpPr>
          <p:cNvPr id="12" name="Group 11"/>
          <p:cNvGrpSpPr/>
          <p:nvPr/>
        </p:nvGrpSpPr>
        <p:grpSpPr>
          <a:xfrm>
            <a:off x="206368" y="299803"/>
            <a:ext cx="11714804" cy="6305413"/>
            <a:chOff x="114934" y="299803"/>
            <a:chExt cx="11714804" cy="6305413"/>
          </a:xfrm>
        </p:grpSpPr>
        <p:cxnSp>
          <p:nvCxnSpPr>
            <p:cNvPr id="13" name="Straight Connector 12"/>
            <p:cNvCxnSpPr>
              <a:cxnSpLocks/>
            </p:cNvCxnSpPr>
            <p:nvPr/>
          </p:nvCxnSpPr>
          <p:spPr>
            <a:xfrm>
              <a:off x="253697" y="6455295"/>
              <a:ext cx="11576041" cy="0"/>
            </a:xfrm>
            <a:prstGeom prst="line">
              <a:avLst/>
            </a:prstGeom>
            <a:ln w="41275" cap="rnd" cmpd="sng">
              <a:solidFill>
                <a:schemeClr val="accent2"/>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53697" y="299803"/>
              <a:ext cx="0" cy="6145967"/>
            </a:xfrm>
            <a:prstGeom prst="line">
              <a:avLst/>
            </a:prstGeom>
            <a:ln w="41275">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114934" y="6593180"/>
              <a:ext cx="11714804" cy="12036"/>
            </a:xfrm>
            <a:prstGeom prst="line">
              <a:avLst/>
            </a:prstGeom>
            <a:ln w="41275" cap="rnd" cmpd="sng">
              <a:solidFill>
                <a:schemeClr val="accent1"/>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114934" y="299804"/>
              <a:ext cx="0" cy="6305412"/>
            </a:xfrm>
            <a:prstGeom prst="line">
              <a:avLst/>
            </a:prstGeom>
            <a:ln w="41275">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9296" y="6313349"/>
              <a:ext cx="11440442" cy="5202"/>
            </a:xfrm>
            <a:prstGeom prst="line">
              <a:avLst/>
            </a:prstGeom>
            <a:ln w="41275" cap="rnd" cmpd="sng">
              <a:solidFill>
                <a:schemeClr val="accent3"/>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V="1">
              <a:off x="389296" y="299804"/>
              <a:ext cx="0" cy="6013545"/>
            </a:xfrm>
            <a:prstGeom prst="line">
              <a:avLst/>
            </a:prstGeom>
            <a:ln w="4127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80478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hdr="0"/>
  <p:txStyles>
    <p:titleStyle>
      <a:lvl1pPr algn="l" defTabSz="914400" rtl="0" eaLnBrk="1" latinLnBrk="0" hangingPunct="1">
        <a:lnSpc>
          <a:spcPct val="90000"/>
        </a:lnSpc>
        <a:spcBef>
          <a:spcPct val="0"/>
        </a:spcBef>
        <a:buNone/>
        <a:defRPr sz="4400" b="0" i="0" kern="1200">
          <a:solidFill>
            <a:schemeClr val="tx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AE92654-0A5C-C646-A41D-584BBD911D20}"/>
              </a:ext>
            </a:extLst>
          </p:cNvPr>
          <p:cNvPicPr>
            <a:picLocks noChangeAspect="1"/>
          </p:cNvPicPr>
          <p:nvPr/>
        </p:nvPicPr>
        <p:blipFill rotWithShape="1">
          <a:blip r:embed="rId13">
            <a:alphaModFix amt="50000"/>
          </a:blip>
          <a:srcRect l="22555" t="36275" r="23413" b="24848"/>
          <a:stretch/>
        </p:blipFill>
        <p:spPr>
          <a:xfrm>
            <a:off x="-319526" y="-2357618"/>
            <a:ext cx="12831052" cy="13064630"/>
          </a:xfrm>
          <a:prstGeom prst="rect">
            <a:avLst/>
          </a:prstGeom>
        </p:spPr>
      </p:pic>
      <p:sp>
        <p:nvSpPr>
          <p:cNvPr id="2" name="Title Placeholder 1"/>
          <p:cNvSpPr>
            <a:spLocks noGrp="1"/>
          </p:cNvSpPr>
          <p:nvPr>
            <p:ph type="title"/>
          </p:nvPr>
        </p:nvSpPr>
        <p:spPr>
          <a:xfrm>
            <a:off x="2140968" y="365125"/>
            <a:ext cx="92128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202905"/>
            <a:ext cx="10515600" cy="39740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rotWithShape="1">
          <a:blip r:embed="rId14">
            <a:extLst>
              <a:ext uri="{28A0092B-C50C-407E-A947-70E740481C1C}">
                <a14:useLocalDpi xmlns:a14="http://schemas.microsoft.com/office/drawing/2010/main" val="0"/>
              </a:ext>
            </a:extLst>
          </a:blip>
          <a:srcRect t="29128" r="45001"/>
          <a:stretch/>
        </p:blipFill>
        <p:spPr>
          <a:xfrm>
            <a:off x="622679" y="299803"/>
            <a:ext cx="1518289" cy="1903102"/>
          </a:xfrm>
          <a:prstGeom prst="rect">
            <a:avLst/>
          </a:prstGeom>
        </p:spPr>
      </p:pic>
      <p:grpSp>
        <p:nvGrpSpPr>
          <p:cNvPr id="19" name="Group 18">
            <a:extLst>
              <a:ext uri="{FF2B5EF4-FFF2-40B4-BE49-F238E27FC236}">
                <a16:creationId xmlns:a16="http://schemas.microsoft.com/office/drawing/2014/main" id="{BC8FC72F-6419-EE4D-8BB6-2CF9653E9133}"/>
              </a:ext>
            </a:extLst>
          </p:cNvPr>
          <p:cNvGrpSpPr/>
          <p:nvPr/>
        </p:nvGrpSpPr>
        <p:grpSpPr>
          <a:xfrm>
            <a:off x="206368" y="299803"/>
            <a:ext cx="11714804" cy="6305413"/>
            <a:chOff x="114934" y="299803"/>
            <a:chExt cx="11714804" cy="6305413"/>
          </a:xfrm>
        </p:grpSpPr>
        <p:cxnSp>
          <p:nvCxnSpPr>
            <p:cNvPr id="20" name="Straight Connector 19">
              <a:extLst>
                <a:ext uri="{FF2B5EF4-FFF2-40B4-BE49-F238E27FC236}">
                  <a16:creationId xmlns:a16="http://schemas.microsoft.com/office/drawing/2014/main" id="{8C7FD58A-A019-2443-9415-B7AC3882D090}"/>
                </a:ext>
              </a:extLst>
            </p:cNvPr>
            <p:cNvCxnSpPr>
              <a:cxnSpLocks/>
            </p:cNvCxnSpPr>
            <p:nvPr/>
          </p:nvCxnSpPr>
          <p:spPr>
            <a:xfrm>
              <a:off x="253697" y="6455295"/>
              <a:ext cx="11576041" cy="0"/>
            </a:xfrm>
            <a:prstGeom prst="line">
              <a:avLst/>
            </a:prstGeom>
            <a:ln w="41275" cap="rnd" cmpd="sng">
              <a:solidFill>
                <a:schemeClr val="accent2"/>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EFCE16-8FE0-0C42-B3B8-BD06B6E7815F}"/>
                </a:ext>
              </a:extLst>
            </p:cNvPr>
            <p:cNvCxnSpPr/>
            <p:nvPr/>
          </p:nvCxnSpPr>
          <p:spPr>
            <a:xfrm flipV="1">
              <a:off x="253697" y="299803"/>
              <a:ext cx="0" cy="6145967"/>
            </a:xfrm>
            <a:prstGeom prst="line">
              <a:avLst/>
            </a:prstGeom>
            <a:ln w="41275">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BC1129-F38D-C24D-80C6-97BAE426F3C2}"/>
                </a:ext>
              </a:extLst>
            </p:cNvPr>
            <p:cNvCxnSpPr>
              <a:cxnSpLocks/>
            </p:cNvCxnSpPr>
            <p:nvPr/>
          </p:nvCxnSpPr>
          <p:spPr>
            <a:xfrm flipV="1">
              <a:off x="114934" y="6593180"/>
              <a:ext cx="11714804" cy="12036"/>
            </a:xfrm>
            <a:prstGeom prst="line">
              <a:avLst/>
            </a:prstGeom>
            <a:ln w="41275" cap="rnd" cmpd="sng">
              <a:solidFill>
                <a:schemeClr val="accent1"/>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9E778C-1B28-0D4F-A9A5-E8E6A507D514}"/>
                </a:ext>
              </a:extLst>
            </p:cNvPr>
            <p:cNvCxnSpPr>
              <a:cxnSpLocks/>
            </p:cNvCxnSpPr>
            <p:nvPr/>
          </p:nvCxnSpPr>
          <p:spPr>
            <a:xfrm flipV="1">
              <a:off x="114934" y="299804"/>
              <a:ext cx="0" cy="6305412"/>
            </a:xfrm>
            <a:prstGeom prst="line">
              <a:avLst/>
            </a:prstGeom>
            <a:ln w="41275">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5EB6FD-CFC4-2046-8434-BE2476300CEA}"/>
                </a:ext>
              </a:extLst>
            </p:cNvPr>
            <p:cNvCxnSpPr/>
            <p:nvPr/>
          </p:nvCxnSpPr>
          <p:spPr>
            <a:xfrm>
              <a:off x="389296" y="6313349"/>
              <a:ext cx="11440442" cy="5202"/>
            </a:xfrm>
            <a:prstGeom prst="line">
              <a:avLst/>
            </a:prstGeom>
            <a:ln w="41275" cap="rnd" cmpd="sng">
              <a:solidFill>
                <a:schemeClr val="accent3"/>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73C1C3-59B3-9844-9B56-A5B21C300A52}"/>
                </a:ext>
              </a:extLst>
            </p:cNvPr>
            <p:cNvCxnSpPr>
              <a:cxnSpLocks/>
            </p:cNvCxnSpPr>
            <p:nvPr/>
          </p:nvCxnSpPr>
          <p:spPr>
            <a:xfrm flipV="1">
              <a:off x="389296" y="299804"/>
              <a:ext cx="0" cy="6013545"/>
            </a:xfrm>
            <a:prstGeom prst="line">
              <a:avLst/>
            </a:prstGeom>
            <a:ln w="4127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61736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p:txStyles>
    <p:titleStyle>
      <a:lvl1pPr algn="l" defTabSz="914400" rtl="0" eaLnBrk="1" latinLnBrk="0" hangingPunct="1">
        <a:lnSpc>
          <a:spcPct val="90000"/>
        </a:lnSpc>
        <a:spcBef>
          <a:spcPct val="0"/>
        </a:spcBef>
        <a:buNone/>
        <a:defRPr sz="44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AE92654-0A5C-C646-A41D-584BBD911D20}"/>
              </a:ext>
            </a:extLst>
          </p:cNvPr>
          <p:cNvPicPr>
            <a:picLocks noChangeAspect="1"/>
          </p:cNvPicPr>
          <p:nvPr/>
        </p:nvPicPr>
        <p:blipFill rotWithShape="1">
          <a:blip r:embed="rId13">
            <a:alphaModFix amt="50000"/>
          </a:blip>
          <a:srcRect l="22555" t="36275" r="23413" b="24848"/>
          <a:stretch/>
        </p:blipFill>
        <p:spPr>
          <a:xfrm>
            <a:off x="-319526" y="-2357618"/>
            <a:ext cx="12831052" cy="13064630"/>
          </a:xfrm>
          <a:prstGeom prst="rect">
            <a:avLst/>
          </a:prstGeom>
        </p:spPr>
      </p:pic>
      <p:sp>
        <p:nvSpPr>
          <p:cNvPr id="2" name="Title Placeholder 1"/>
          <p:cNvSpPr>
            <a:spLocks noGrp="1"/>
          </p:cNvSpPr>
          <p:nvPr>
            <p:ph type="title"/>
          </p:nvPr>
        </p:nvSpPr>
        <p:spPr>
          <a:xfrm>
            <a:off x="2140968" y="365125"/>
            <a:ext cx="92128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202905"/>
            <a:ext cx="10515600" cy="39740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rotWithShape="1">
          <a:blip r:embed="rId14">
            <a:extLst>
              <a:ext uri="{28A0092B-C50C-407E-A947-70E740481C1C}">
                <a14:useLocalDpi xmlns:a14="http://schemas.microsoft.com/office/drawing/2010/main" val="0"/>
              </a:ext>
            </a:extLst>
          </a:blip>
          <a:srcRect t="29128" r="45001"/>
          <a:stretch/>
        </p:blipFill>
        <p:spPr>
          <a:xfrm>
            <a:off x="622679" y="299803"/>
            <a:ext cx="1518289" cy="1903102"/>
          </a:xfrm>
          <a:prstGeom prst="rect">
            <a:avLst/>
          </a:prstGeom>
        </p:spPr>
      </p:pic>
      <p:grpSp>
        <p:nvGrpSpPr>
          <p:cNvPr id="19" name="Group 18">
            <a:extLst>
              <a:ext uri="{FF2B5EF4-FFF2-40B4-BE49-F238E27FC236}">
                <a16:creationId xmlns:a16="http://schemas.microsoft.com/office/drawing/2014/main" id="{BC8FC72F-6419-EE4D-8BB6-2CF9653E9133}"/>
              </a:ext>
            </a:extLst>
          </p:cNvPr>
          <p:cNvGrpSpPr/>
          <p:nvPr/>
        </p:nvGrpSpPr>
        <p:grpSpPr>
          <a:xfrm>
            <a:off x="206368" y="299803"/>
            <a:ext cx="11714804" cy="6305413"/>
            <a:chOff x="114934" y="299803"/>
            <a:chExt cx="11714804" cy="6305413"/>
          </a:xfrm>
        </p:grpSpPr>
        <p:cxnSp>
          <p:nvCxnSpPr>
            <p:cNvPr id="20" name="Straight Connector 19">
              <a:extLst>
                <a:ext uri="{FF2B5EF4-FFF2-40B4-BE49-F238E27FC236}">
                  <a16:creationId xmlns:a16="http://schemas.microsoft.com/office/drawing/2014/main" id="{8C7FD58A-A019-2443-9415-B7AC3882D090}"/>
                </a:ext>
              </a:extLst>
            </p:cNvPr>
            <p:cNvCxnSpPr>
              <a:cxnSpLocks/>
            </p:cNvCxnSpPr>
            <p:nvPr/>
          </p:nvCxnSpPr>
          <p:spPr>
            <a:xfrm>
              <a:off x="253697" y="6455295"/>
              <a:ext cx="11576041" cy="0"/>
            </a:xfrm>
            <a:prstGeom prst="line">
              <a:avLst/>
            </a:prstGeom>
            <a:ln w="41275" cap="rnd" cmpd="sng">
              <a:solidFill>
                <a:schemeClr val="accent2"/>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EFCE16-8FE0-0C42-B3B8-BD06B6E7815F}"/>
                </a:ext>
              </a:extLst>
            </p:cNvPr>
            <p:cNvCxnSpPr/>
            <p:nvPr/>
          </p:nvCxnSpPr>
          <p:spPr>
            <a:xfrm flipV="1">
              <a:off x="253697" y="299803"/>
              <a:ext cx="0" cy="6145967"/>
            </a:xfrm>
            <a:prstGeom prst="line">
              <a:avLst/>
            </a:prstGeom>
            <a:ln w="41275">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BC1129-F38D-C24D-80C6-97BAE426F3C2}"/>
                </a:ext>
              </a:extLst>
            </p:cNvPr>
            <p:cNvCxnSpPr>
              <a:cxnSpLocks/>
            </p:cNvCxnSpPr>
            <p:nvPr/>
          </p:nvCxnSpPr>
          <p:spPr>
            <a:xfrm flipV="1">
              <a:off x="114934" y="6593180"/>
              <a:ext cx="11714804" cy="12036"/>
            </a:xfrm>
            <a:prstGeom prst="line">
              <a:avLst/>
            </a:prstGeom>
            <a:ln w="41275" cap="rnd" cmpd="sng">
              <a:solidFill>
                <a:schemeClr val="accent1"/>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9E778C-1B28-0D4F-A9A5-E8E6A507D514}"/>
                </a:ext>
              </a:extLst>
            </p:cNvPr>
            <p:cNvCxnSpPr>
              <a:cxnSpLocks/>
            </p:cNvCxnSpPr>
            <p:nvPr/>
          </p:nvCxnSpPr>
          <p:spPr>
            <a:xfrm flipV="1">
              <a:off x="114934" y="299804"/>
              <a:ext cx="0" cy="6305412"/>
            </a:xfrm>
            <a:prstGeom prst="line">
              <a:avLst/>
            </a:prstGeom>
            <a:ln w="41275">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5EB6FD-CFC4-2046-8434-BE2476300CEA}"/>
                </a:ext>
              </a:extLst>
            </p:cNvPr>
            <p:cNvCxnSpPr/>
            <p:nvPr/>
          </p:nvCxnSpPr>
          <p:spPr>
            <a:xfrm>
              <a:off x="389296" y="6313349"/>
              <a:ext cx="11440442" cy="5202"/>
            </a:xfrm>
            <a:prstGeom prst="line">
              <a:avLst/>
            </a:prstGeom>
            <a:ln w="41275" cap="rnd" cmpd="sng">
              <a:solidFill>
                <a:schemeClr val="accent3"/>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73C1C3-59B3-9844-9B56-A5B21C300A52}"/>
                </a:ext>
              </a:extLst>
            </p:cNvPr>
            <p:cNvCxnSpPr>
              <a:cxnSpLocks/>
            </p:cNvCxnSpPr>
            <p:nvPr/>
          </p:nvCxnSpPr>
          <p:spPr>
            <a:xfrm flipV="1">
              <a:off x="389296" y="299804"/>
              <a:ext cx="0" cy="6013545"/>
            </a:xfrm>
            <a:prstGeom prst="line">
              <a:avLst/>
            </a:prstGeom>
            <a:ln w="4127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50942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p:txStyles>
    <p:titleStyle>
      <a:lvl1pPr algn="l" defTabSz="914400" rtl="0" eaLnBrk="1" latinLnBrk="0" hangingPunct="1">
        <a:lnSpc>
          <a:spcPct val="90000"/>
        </a:lnSpc>
        <a:spcBef>
          <a:spcPct val="0"/>
        </a:spcBef>
        <a:buNone/>
        <a:defRPr sz="44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ill Sans" panose="020B0502020104020203" pitchFamily="34" charset="-79"/>
          <a:ea typeface="Gill Sans" panose="020B0502020104020203" pitchFamily="34" charset="-79"/>
          <a:cs typeface="Gill Sans" panose="020B0502020104020203" pitchFamily="34" charset="-79"/>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25, 2024</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2024 NISO Annual Membership Meeting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8342771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781071" y="-8467"/>
              <a:ext cx="140775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6/25/24</a:t>
            </a:fld>
            <a:endParaRPr lang="en-US" dirty="0"/>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F06A3288-032E-D445-B4C1-053B6CF3BFB7}"/>
              </a:ext>
            </a:extLst>
          </p:cNvPr>
          <p:cNvPicPr>
            <a:picLocks noChangeAspect="1"/>
          </p:cNvPicPr>
          <p:nvPr userDrawn="1"/>
        </p:nvPicPr>
        <p:blipFill>
          <a:blip r:embed="rId29"/>
          <a:stretch>
            <a:fillRect/>
          </a:stretch>
        </p:blipFill>
        <p:spPr>
          <a:xfrm>
            <a:off x="10091105" y="87002"/>
            <a:ext cx="1970384" cy="743685"/>
          </a:xfrm>
          <a:prstGeom prst="rect">
            <a:avLst/>
          </a:prstGeom>
        </p:spPr>
      </p:pic>
      <p:cxnSp>
        <p:nvCxnSpPr>
          <p:cNvPr id="30" name="Straight Connector 29">
            <a:extLst>
              <a:ext uri="{FF2B5EF4-FFF2-40B4-BE49-F238E27FC236}">
                <a16:creationId xmlns:a16="http://schemas.microsoft.com/office/drawing/2014/main" id="{EACE4AAE-3BFB-D349-9A5A-E5F3BCA59784}"/>
              </a:ext>
            </a:extLst>
          </p:cNvPr>
          <p:cNvCxnSpPr>
            <a:cxnSpLocks/>
          </p:cNvCxnSpPr>
          <p:nvPr userDrawn="1"/>
        </p:nvCxnSpPr>
        <p:spPr>
          <a:xfrm>
            <a:off x="0" y="3589867"/>
            <a:ext cx="616838" cy="3268133"/>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31CC5C5-E744-BF4F-8EA3-1B87711B9FF9}"/>
              </a:ext>
            </a:extLst>
          </p:cNvPr>
          <p:cNvCxnSpPr>
            <a:cxnSpLocks/>
          </p:cNvCxnSpPr>
          <p:nvPr userDrawn="1"/>
        </p:nvCxnSpPr>
        <p:spPr>
          <a:xfrm flipH="1">
            <a:off x="0" y="-24685"/>
            <a:ext cx="551399" cy="1955085"/>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2" name="Isosceles Triangle 18">
            <a:extLst>
              <a:ext uri="{FF2B5EF4-FFF2-40B4-BE49-F238E27FC236}">
                <a16:creationId xmlns:a16="http://schemas.microsoft.com/office/drawing/2014/main" id="{B3BB1BC7-EB7B-9A4C-9D40-DD42782D1F95}"/>
              </a:ext>
            </a:extLst>
          </p:cNvPr>
          <p:cNvSpPr/>
          <p:nvPr userDrawn="1"/>
        </p:nvSpPr>
        <p:spPr>
          <a:xfrm rot="10800000" flipH="1">
            <a:off x="-14994" y="0"/>
            <a:ext cx="448733" cy="1661375"/>
          </a:xfrm>
          <a:prstGeom prst="triangle">
            <a:avLst>
              <a:gd name="adj" fmla="val 0"/>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6140859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Lst>
  <p:hf sldNum="0" hdr="0" ftr="0" dt="0"/>
  <p:txStyles>
    <p:titleStyle>
      <a:lvl1pPr algn="l" defTabSz="457189" rtl="0" eaLnBrk="1" latinLnBrk="0" hangingPunct="1">
        <a:spcBef>
          <a:spcPct val="0"/>
        </a:spcBef>
        <a:buNone/>
        <a:defRPr sz="3600"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e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gif"/><Relationship Id="rId2" Type="http://schemas.openxmlformats.org/officeDocument/2006/relationships/image" Target="../media/image55.png"/><Relationship Id="rId1" Type="http://schemas.openxmlformats.org/officeDocument/2006/relationships/slideLayout" Target="../slideLayouts/slideLayout53.xml"/><Relationship Id="rId6" Type="http://schemas.openxmlformats.org/officeDocument/2006/relationships/image" Target="../media/image58.png"/><Relationship Id="rId5" Type="http://schemas.openxmlformats.org/officeDocument/2006/relationships/hyperlink" Target="https://www.imls.gov/grants/awarded/lg-252384-ols-22"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hyperlink" Target="https://native-land.c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50.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3.jpe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50.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3.jpg"/><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50.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50.xml"/><Relationship Id="rId5" Type="http://schemas.openxmlformats.org/officeDocument/2006/relationships/image" Target="../media/image78.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0.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hyperlink" Target="http://www.niso.org/" TargetMode="External"/><Relationship Id="rId2" Type="http://schemas.openxmlformats.org/officeDocument/2006/relationships/notesSlide" Target="../notesSlides/notesSlide60.xml"/><Relationship Id="rId1" Type="http://schemas.openxmlformats.org/officeDocument/2006/relationships/slideLayout" Target="../slideLayouts/slideLayout63.xml"/><Relationship Id="rId4" Type="http://schemas.openxmlformats.org/officeDocument/2006/relationships/image" Target="../media/image38.png"/></Relationships>
</file>

<file path=ppt/slides/_rels/slide85.xml.rels><?xml version="1.0" encoding="UTF-8" standalone="yes"?>
<Relationships xmlns="http://schemas.openxmlformats.org/package/2006/relationships"><Relationship Id="rId3" Type="http://schemas.openxmlformats.org/officeDocument/2006/relationships/hyperlink" Target="https://confirmsubscription.com/h/j/16B94AB10EFACDB2" TargetMode="External"/><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pic>
        <p:nvPicPr>
          <p:cNvPr id="389" name="Google Shape;389;p1" descr="A white surface with a 3D triangle texture"/>
          <p:cNvPicPr preferRelativeResize="0"/>
          <p:nvPr/>
        </p:nvPicPr>
        <p:blipFill rotWithShape="1">
          <a:blip r:embed="rId3">
            <a:alphaModFix/>
          </a:blip>
          <a:srcRect l="9091" t="3899" b="19491"/>
          <a:stretch/>
        </p:blipFill>
        <p:spPr>
          <a:xfrm>
            <a:off x="-113423" y="0"/>
            <a:ext cx="12418846" cy="6985591"/>
          </a:xfrm>
          <a:prstGeom prst="rect">
            <a:avLst/>
          </a:prstGeom>
          <a:noFill/>
          <a:ln>
            <a:noFill/>
          </a:ln>
        </p:spPr>
      </p:pic>
      <p:sp>
        <p:nvSpPr>
          <p:cNvPr id="390" name="Google Shape;390;p1"/>
          <p:cNvSpPr txBox="1">
            <a:spLocks noGrp="1"/>
          </p:cNvSpPr>
          <p:nvPr>
            <p:ph type="ctrTitle"/>
          </p:nvPr>
        </p:nvSpPr>
        <p:spPr>
          <a:xfrm>
            <a:off x="3947381" y="2466293"/>
            <a:ext cx="8006025" cy="2369131"/>
          </a:xfrm>
          <a:prstGeom prst="rect">
            <a:avLst/>
          </a:prstGeom>
          <a:noFill/>
          <a:ln>
            <a:noFill/>
          </a:ln>
        </p:spPr>
        <p:txBody>
          <a:bodyPr spcFirstLastPara="1" wrap="square" lIns="91425" tIns="45700" rIns="91425" bIns="45700" anchor="b" anchorCtr="0">
            <a:normAutofit fontScale="90000"/>
          </a:bodyPr>
          <a:lstStyle/>
          <a:p>
            <a:pPr marL="0" lvl="0" indent="0" algn="r" rtl="0">
              <a:spcBef>
                <a:spcPts val="0"/>
              </a:spcBef>
              <a:spcAft>
                <a:spcPts val="0"/>
              </a:spcAft>
              <a:buClr>
                <a:schemeClr val="accent2"/>
              </a:buClr>
              <a:buSzPct val="100000"/>
              <a:buFont typeface="Trebuchet MS"/>
              <a:buNone/>
            </a:pPr>
            <a:r>
              <a:rPr lang="en-US" dirty="0"/>
              <a:t>2024 Membership Meeting</a:t>
            </a:r>
            <a:br>
              <a:rPr lang="en-US" dirty="0"/>
            </a:br>
            <a:r>
              <a:rPr lang="en-US" dirty="0"/>
              <a:t>NISO Annual Report </a:t>
            </a:r>
            <a:br>
              <a:rPr lang="en-US" dirty="0"/>
            </a:br>
            <a:r>
              <a:rPr lang="en-US" dirty="0"/>
              <a:t>of 2023 Activities</a:t>
            </a:r>
            <a:endParaRPr dirty="0"/>
          </a:p>
        </p:txBody>
      </p:sp>
      <p:sp>
        <p:nvSpPr>
          <p:cNvPr id="391" name="Google Shape;391;p1"/>
          <p:cNvSpPr txBox="1">
            <a:spLocks noGrp="1"/>
          </p:cNvSpPr>
          <p:nvPr>
            <p:ph type="subTitle" idx="1"/>
          </p:nvPr>
        </p:nvSpPr>
        <p:spPr>
          <a:xfrm>
            <a:off x="7467681" y="4993488"/>
            <a:ext cx="4485725" cy="1838835"/>
          </a:xfrm>
          <a:prstGeom prst="rect">
            <a:avLst/>
          </a:prstGeom>
          <a:noFill/>
          <a:ln>
            <a:noFill/>
          </a:ln>
        </p:spPr>
        <p:txBody>
          <a:bodyPr spcFirstLastPara="1" wrap="square" lIns="91425" tIns="45700" rIns="91425" bIns="45700" anchor="t" anchorCtr="0">
            <a:normAutofit/>
          </a:bodyPr>
          <a:lstStyle/>
          <a:p>
            <a:pPr marL="0" lvl="0" indent="0" algn="r" rtl="0">
              <a:spcBef>
                <a:spcPts val="1000"/>
              </a:spcBef>
              <a:spcAft>
                <a:spcPts val="0"/>
              </a:spcAft>
              <a:buSzPts val="1440"/>
              <a:buNone/>
            </a:pPr>
            <a:r>
              <a:rPr lang="en-US" dirty="0"/>
              <a:t>NISO Annual Meeting Webinar</a:t>
            </a:r>
            <a:br>
              <a:rPr lang="en-US" dirty="0"/>
            </a:br>
            <a:r>
              <a:rPr lang="en-US" dirty="0"/>
              <a:t>June 25, 2024</a:t>
            </a:r>
            <a:endParaRPr dirty="0"/>
          </a:p>
          <a:p>
            <a:pPr marL="0" lvl="0" indent="0" algn="r" rtl="0">
              <a:spcBef>
                <a:spcPts val="1000"/>
              </a:spcBef>
              <a:spcAft>
                <a:spcPts val="0"/>
              </a:spcAft>
              <a:buSzPts val="1440"/>
              <a:buNone/>
            </a:pPr>
            <a:endParaRPr dirty="0"/>
          </a:p>
        </p:txBody>
      </p:sp>
      <p:pic>
        <p:nvPicPr>
          <p:cNvPr id="2" name="Google Shape;409;p3">
            <a:extLst>
              <a:ext uri="{FF2B5EF4-FFF2-40B4-BE49-F238E27FC236}">
                <a16:creationId xmlns:a16="http://schemas.microsoft.com/office/drawing/2014/main" id="{E2FDEE9A-07F4-124C-B9E9-15F51AAADECD}"/>
              </a:ext>
            </a:extLst>
          </p:cNvPr>
          <p:cNvPicPr preferRelativeResize="0"/>
          <p:nvPr/>
        </p:nvPicPr>
        <p:blipFill rotWithShape="1">
          <a:blip r:embed="rId4">
            <a:alphaModFix/>
          </a:blip>
          <a:srcRect/>
          <a:stretch/>
        </p:blipFill>
        <p:spPr>
          <a:xfrm>
            <a:off x="238594" y="158064"/>
            <a:ext cx="4605128" cy="21501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
          <p:cNvSpPr txBox="1">
            <a:spLocks noGrp="1"/>
          </p:cNvSpPr>
          <p:nvPr>
            <p:ph type="ctrTitle"/>
          </p:nvPr>
        </p:nvSpPr>
        <p:spPr>
          <a:xfrm>
            <a:off x="1524000" y="1122363"/>
            <a:ext cx="9144000" cy="182285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600"/>
              <a:buFont typeface="Play"/>
              <a:buNone/>
            </a:pPr>
            <a:r>
              <a:rPr lang="en-US" sz="8000" b="1" dirty="0">
                <a:solidFill>
                  <a:schemeClr val="lt1"/>
                </a:solidFill>
                <a:latin typeface="Eurostile" panose="020B0504020202050204" pitchFamily="34" charset="77"/>
              </a:rPr>
              <a:t>NISO’S  NEW</a:t>
            </a:r>
            <a:br>
              <a:rPr lang="en-US" sz="8000" b="1" dirty="0">
                <a:solidFill>
                  <a:schemeClr val="lt1"/>
                </a:solidFill>
                <a:latin typeface="Eurostile" panose="020B0504020202050204" pitchFamily="34" charset="77"/>
              </a:rPr>
            </a:br>
            <a:r>
              <a:rPr lang="en-US" sz="8000" b="1" dirty="0">
                <a:solidFill>
                  <a:schemeClr val="lt1"/>
                </a:solidFill>
                <a:latin typeface="Eurostile" panose="020B0504020202050204" pitchFamily="34" charset="77"/>
              </a:rPr>
              <a:t>STRATEGIC PLAN</a:t>
            </a:r>
            <a:endParaRPr sz="8000" dirty="0">
              <a:latin typeface="Eurostile" panose="020B0504020202050204" pitchFamily="34" charset="77"/>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1"/>
        <p:cNvGrpSpPr/>
        <p:nvPr/>
      </p:nvGrpSpPr>
      <p:grpSpPr>
        <a:xfrm>
          <a:off x="0" y="0"/>
          <a:ext cx="0" cy="0"/>
          <a:chOff x="0" y="0"/>
          <a:chExt cx="0" cy="0"/>
        </a:xfrm>
      </p:grpSpPr>
      <p:sp>
        <p:nvSpPr>
          <p:cNvPr id="482" name="Google Shape;482;p10"/>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11</a:t>
            </a:fld>
            <a:endParaRPr dirty="0"/>
          </a:p>
        </p:txBody>
      </p:sp>
      <p:sp>
        <p:nvSpPr>
          <p:cNvPr id="483" name="Google Shape;483;p10"/>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graphicFrame>
        <p:nvGraphicFramePr>
          <p:cNvPr id="4" name="Diagram 3">
            <a:extLst>
              <a:ext uri="{FF2B5EF4-FFF2-40B4-BE49-F238E27FC236}">
                <a16:creationId xmlns:a16="http://schemas.microsoft.com/office/drawing/2014/main" id="{43DF2722-0BC3-FCD0-1287-CC9D36C52F11}"/>
              </a:ext>
            </a:extLst>
          </p:cNvPr>
          <p:cNvGraphicFramePr/>
          <p:nvPr>
            <p:extLst>
              <p:ext uri="{D42A27DB-BD31-4B8C-83A1-F6EECF244321}">
                <p14:modId xmlns:p14="http://schemas.microsoft.com/office/powerpoint/2010/main" val="714923947"/>
              </p:ext>
            </p:extLst>
          </p:nvPr>
        </p:nvGraphicFramePr>
        <p:xfrm>
          <a:off x="1169951" y="489857"/>
          <a:ext cx="8286710" cy="632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916619FE-58FD-9205-FDC5-24963C06E171}"/>
              </a:ext>
            </a:extLst>
          </p:cNvPr>
          <p:cNvSpPr/>
          <p:nvPr/>
        </p:nvSpPr>
        <p:spPr>
          <a:xfrm rot="20324460">
            <a:off x="6185623" y="4206407"/>
            <a:ext cx="235352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rgbClr val="C00000"/>
                </a:solidFill>
                <a:effectLst/>
              </a:rPr>
              <a:t>Diversity</a:t>
            </a:r>
            <a:endParaRPr lang="en-US" sz="5400" b="1" cap="none" spc="0" dirty="0">
              <a:ln/>
              <a:solidFill>
                <a:srgbClr val="C00000"/>
              </a:solidFill>
              <a:effectLst/>
            </a:endParaRPr>
          </a:p>
        </p:txBody>
      </p:sp>
      <p:sp>
        <p:nvSpPr>
          <p:cNvPr id="6" name="Rectangle 5">
            <a:extLst>
              <a:ext uri="{FF2B5EF4-FFF2-40B4-BE49-F238E27FC236}">
                <a16:creationId xmlns:a16="http://schemas.microsoft.com/office/drawing/2014/main" id="{EB3DE74E-1F1B-2917-D27A-4B186C18244F}"/>
              </a:ext>
            </a:extLst>
          </p:cNvPr>
          <p:cNvSpPr/>
          <p:nvPr/>
        </p:nvSpPr>
        <p:spPr>
          <a:xfrm rot="4623218">
            <a:off x="1465988" y="2262522"/>
            <a:ext cx="3708066"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C00000"/>
                </a:solidFill>
              </a:rPr>
              <a:t>Standards Development</a:t>
            </a:r>
            <a:endParaRPr lang="en-US" sz="2400" b="1" cap="none" spc="0" dirty="0">
              <a:ln/>
              <a:solidFill>
                <a:srgbClr val="C00000"/>
              </a:solidFill>
              <a:effectLst/>
            </a:endParaRPr>
          </a:p>
        </p:txBody>
      </p:sp>
      <p:pic>
        <p:nvPicPr>
          <p:cNvPr id="8" name="Google Shape;435;p5">
            <a:extLst>
              <a:ext uri="{FF2B5EF4-FFF2-40B4-BE49-F238E27FC236}">
                <a16:creationId xmlns:a16="http://schemas.microsoft.com/office/drawing/2014/main" id="{989AF80B-649D-1A1F-04B7-4321906315AF}"/>
              </a:ext>
            </a:extLst>
          </p:cNvPr>
          <p:cNvPicPr preferRelativeResize="0"/>
          <p:nvPr/>
        </p:nvPicPr>
        <p:blipFill rotWithShape="1">
          <a:blip r:embed="rId8">
            <a:alphaModFix/>
          </a:blip>
          <a:srcRect/>
          <a:stretch/>
        </p:blipFill>
        <p:spPr>
          <a:xfrm>
            <a:off x="8587409" y="-1"/>
            <a:ext cx="3604591" cy="1610139"/>
          </a:xfrm>
          <a:prstGeom prst="rect">
            <a:avLst/>
          </a:prstGeom>
          <a:solidFill>
            <a:schemeClr val="lt1"/>
          </a:solidFill>
          <a:ln>
            <a:noFill/>
          </a:ln>
        </p:spPr>
      </p:pic>
    </p:spTree>
    <p:extLst>
      <p:ext uri="{BB962C8B-B14F-4D97-AF65-F5344CB8AC3E}">
        <p14:creationId xmlns:p14="http://schemas.microsoft.com/office/powerpoint/2010/main" val="3538485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21" name="Title 1">
            <a:extLst>
              <a:ext uri="{FF2B5EF4-FFF2-40B4-BE49-F238E27FC236}">
                <a16:creationId xmlns:a16="http://schemas.microsoft.com/office/drawing/2014/main" id="{F70ACBF7-90A7-EC8C-1933-BA2D324CBC81}"/>
              </a:ext>
            </a:extLst>
          </p:cNvPr>
          <p:cNvSpPr>
            <a:spLocks noGrp="1"/>
          </p:cNvSpPr>
          <p:nvPr>
            <p:ph type="title"/>
          </p:nvPr>
        </p:nvSpPr>
        <p:spPr>
          <a:xfrm>
            <a:off x="839788" y="457199"/>
            <a:ext cx="4861704" cy="671209"/>
          </a:xfrm>
        </p:spPr>
        <p:txBody>
          <a:bodyPr>
            <a:normAutofit/>
          </a:bodyPr>
          <a:lstStyle/>
          <a:p>
            <a:r>
              <a:rPr lang="en-US" b="1" dirty="0"/>
              <a:t>Adopting a New Strategy</a:t>
            </a:r>
          </a:p>
        </p:txBody>
      </p:sp>
      <p:sp>
        <p:nvSpPr>
          <p:cNvPr id="523" name="Text Placeholder 3">
            <a:extLst>
              <a:ext uri="{FF2B5EF4-FFF2-40B4-BE49-F238E27FC236}">
                <a16:creationId xmlns:a16="http://schemas.microsoft.com/office/drawing/2014/main" id="{9477BF9B-5C72-EA31-E91D-1B70C151103B}"/>
              </a:ext>
            </a:extLst>
          </p:cNvPr>
          <p:cNvSpPr>
            <a:spLocks noGrp="1"/>
          </p:cNvSpPr>
          <p:nvPr>
            <p:ph type="body" sz="half" idx="2"/>
          </p:nvPr>
        </p:nvSpPr>
        <p:spPr>
          <a:xfrm>
            <a:off x="839788" y="1478604"/>
            <a:ext cx="4861704" cy="4922196"/>
          </a:xfrm>
        </p:spPr>
        <p:txBody>
          <a:bodyPr>
            <a:normAutofit/>
          </a:bodyPr>
          <a:lstStyle/>
          <a:p>
            <a:r>
              <a:rPr lang="en-US" sz="2000" dirty="0"/>
              <a:t>Throughout 2023 a subcommittee of the Board met to discussion a revised strategic direction document.</a:t>
            </a:r>
            <a:br>
              <a:rPr lang="en-US" sz="2000" dirty="0"/>
            </a:br>
            <a:br>
              <a:rPr lang="en-US" sz="2000" dirty="0"/>
            </a:br>
            <a:r>
              <a:rPr lang="en-US" sz="2000" dirty="0"/>
              <a:t>In October 2023, the NISO Board adopted a new Strategic Plan.</a:t>
            </a:r>
          </a:p>
          <a:p>
            <a:endParaRPr lang="en-US" sz="2000" dirty="0"/>
          </a:p>
          <a:p>
            <a:r>
              <a:rPr lang="en-US" sz="2000" dirty="0"/>
              <a:t>NISO is committed to diversity and providing high-quality guidance (standards/best practices) for the community.</a:t>
            </a:r>
          </a:p>
          <a:p>
            <a:br>
              <a:rPr lang="en-US" sz="2000" dirty="0"/>
            </a:br>
            <a:r>
              <a:rPr lang="en-US" sz="2000" dirty="0"/>
              <a:t>In service of these two outcomes, we seek to build a stronger community, that provides leadership and thoughtful support, while seeking to grow strategically to enhance our capacity and sustainability.</a:t>
            </a:r>
          </a:p>
          <a:p>
            <a:endParaRPr lang="en-US" sz="2000" dirty="0"/>
          </a:p>
          <a:p>
            <a:endParaRPr lang="en-US" sz="2000" dirty="0"/>
          </a:p>
        </p:txBody>
      </p:sp>
      <p:sp>
        <p:nvSpPr>
          <p:cNvPr id="515" name="Google Shape;515;p13"/>
          <p:cNvSpPr txBox="1">
            <a:spLocks noGrp="1"/>
          </p:cNvSpPr>
          <p:nvPr>
            <p:ph type="sldNum" sz="quarter" idx="12"/>
          </p:nvPr>
        </p:nvSpPr>
        <p:spPr>
          <a:xfrm>
            <a:off x="8610600" y="6356350"/>
            <a:ext cx="2743200" cy="365125"/>
          </a:xfrm>
        </p:spPr>
        <p:txBody>
          <a:bodyPr spcFirstLastPara="1" lIns="91425" tIns="91425" rIns="91425" bIns="91425" anchor="ctr" anchorCtr="0">
            <a:normAutofit/>
          </a:bodyPr>
          <a:lstStyle/>
          <a:p>
            <a:pPr marL="0" lvl="0" indent="0" rtl="0">
              <a:lnSpc>
                <a:spcPct val="90000"/>
              </a:lnSpc>
              <a:spcBef>
                <a:spcPts val="0"/>
              </a:spcBef>
              <a:spcAft>
                <a:spcPts val="600"/>
              </a:spcAft>
              <a:buClr>
                <a:schemeClr val="accent1"/>
              </a:buClr>
              <a:buSzPts val="900"/>
              <a:buFont typeface="Trebuchet MS"/>
              <a:buNone/>
            </a:pPr>
            <a:fld id="{00000000-1234-1234-1234-123412341234}" type="slidenum">
              <a:rPr lang="en-US" sz="700" smtClean="0"/>
              <a:pPr marL="0" lvl="0" indent="0" rtl="0">
                <a:lnSpc>
                  <a:spcPct val="90000"/>
                </a:lnSpc>
                <a:spcBef>
                  <a:spcPts val="0"/>
                </a:spcBef>
                <a:spcAft>
                  <a:spcPts val="600"/>
                </a:spcAft>
                <a:buClr>
                  <a:schemeClr val="accent1"/>
                </a:buClr>
                <a:buSzPts val="900"/>
                <a:buFont typeface="Trebuchet MS"/>
                <a:buNone/>
              </a:pPr>
              <a:t>12</a:t>
            </a:fld>
            <a:endParaRPr lang="en-US" sz="700" dirty="0"/>
          </a:p>
        </p:txBody>
      </p:sp>
      <p:sp>
        <p:nvSpPr>
          <p:cNvPr id="516" name="Google Shape;516;p13" hidden="1"/>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600"/>
              </a:spcAft>
              <a:buNone/>
            </a:pPr>
            <a:r>
              <a:rPr lang="en-US"/>
              <a:t>June 25, 2024</a:t>
            </a:r>
            <a:endParaRPr lang="en-US" dirty="0"/>
          </a:p>
        </p:txBody>
      </p:sp>
      <p:graphicFrame>
        <p:nvGraphicFramePr>
          <p:cNvPr id="3" name="Diagram 2">
            <a:extLst>
              <a:ext uri="{FF2B5EF4-FFF2-40B4-BE49-F238E27FC236}">
                <a16:creationId xmlns:a16="http://schemas.microsoft.com/office/drawing/2014/main" id="{6DE442B2-6AF4-0B97-C838-17964D2DF55E}"/>
              </a:ext>
            </a:extLst>
          </p:cNvPr>
          <p:cNvGraphicFramePr/>
          <p:nvPr>
            <p:extLst>
              <p:ext uri="{D42A27DB-BD31-4B8C-83A1-F6EECF244321}">
                <p14:modId xmlns:p14="http://schemas.microsoft.com/office/powerpoint/2010/main" val="2296918910"/>
              </p:ext>
            </p:extLst>
          </p:nvPr>
        </p:nvGraphicFramePr>
        <p:xfrm>
          <a:off x="3965501" y="450868"/>
          <a:ext cx="7762672" cy="5960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11CA995-24C9-2B6C-A3BC-FB4A0B72F11D}"/>
              </a:ext>
            </a:extLst>
          </p:cNvPr>
          <p:cNvSpPr/>
          <p:nvPr/>
        </p:nvSpPr>
        <p:spPr>
          <a:xfrm rot="20294488">
            <a:off x="8931440" y="3760492"/>
            <a:ext cx="235352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rgbClr val="C00000"/>
                </a:solidFill>
                <a:effectLst/>
              </a:rPr>
              <a:t>Diversity</a:t>
            </a:r>
            <a:endParaRPr lang="en-US" sz="5400" b="1" cap="none" spc="0" dirty="0">
              <a:ln/>
              <a:solidFill>
                <a:srgbClr val="C00000"/>
              </a:solidFill>
              <a:effectLst/>
            </a:endParaRPr>
          </a:p>
        </p:txBody>
      </p:sp>
      <p:sp>
        <p:nvSpPr>
          <p:cNvPr id="5" name="Rectangle 4">
            <a:extLst>
              <a:ext uri="{FF2B5EF4-FFF2-40B4-BE49-F238E27FC236}">
                <a16:creationId xmlns:a16="http://schemas.microsoft.com/office/drawing/2014/main" id="{1EEF0599-251B-2E83-57C0-C61E49BB7C7C}"/>
              </a:ext>
            </a:extLst>
          </p:cNvPr>
          <p:cNvSpPr/>
          <p:nvPr/>
        </p:nvSpPr>
        <p:spPr>
          <a:xfrm rot="4496652">
            <a:off x="4100338" y="2127248"/>
            <a:ext cx="3708066"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C00000"/>
                </a:solidFill>
              </a:rPr>
              <a:t>Standards Development</a:t>
            </a:r>
            <a:endParaRPr lang="en-US" sz="2400" b="1" cap="none" spc="0" dirty="0">
              <a:ln/>
              <a:solidFill>
                <a:srgbClr val="C00000"/>
              </a:solidFill>
              <a:effectLst/>
            </a:endParaRPr>
          </a:p>
        </p:txBody>
      </p:sp>
      <p:pic>
        <p:nvPicPr>
          <p:cNvPr id="6" name="Google Shape;409;p3">
            <a:extLst>
              <a:ext uri="{FF2B5EF4-FFF2-40B4-BE49-F238E27FC236}">
                <a16:creationId xmlns:a16="http://schemas.microsoft.com/office/drawing/2014/main" id="{BB1F1C20-8824-9632-FC0D-323C690C76A7}"/>
              </a:ext>
            </a:extLst>
          </p:cNvPr>
          <p:cNvPicPr preferRelativeResize="0"/>
          <p:nvPr/>
        </p:nvPicPr>
        <p:blipFill rotWithShape="1">
          <a:blip r:embed="rId8">
            <a:alphaModFix/>
          </a:blip>
          <a:srcRect/>
          <a:stretch/>
        </p:blipFill>
        <p:spPr>
          <a:xfrm>
            <a:off x="8610600" y="311720"/>
            <a:ext cx="2988101" cy="1295400"/>
          </a:xfrm>
          <a:prstGeom prst="rect">
            <a:avLst/>
          </a:prstGeom>
          <a:noFill/>
          <a:ln>
            <a:noFill/>
          </a:ln>
        </p:spPr>
      </p:pic>
      <p:sp>
        <p:nvSpPr>
          <p:cNvPr id="2" name="Footer Placeholder 1">
            <a:extLst>
              <a:ext uri="{FF2B5EF4-FFF2-40B4-BE49-F238E27FC236}">
                <a16:creationId xmlns:a16="http://schemas.microsoft.com/office/drawing/2014/main" id="{85D6D378-4A95-ED79-1C64-62C56D0BBAE0}"/>
              </a:ext>
            </a:extLst>
          </p:cNvPr>
          <p:cNvSpPr>
            <a:spLocks noGrp="1"/>
          </p:cNvSpPr>
          <p:nvPr>
            <p:ph type="ftr" sz="quarter" idx="11"/>
          </p:nvPr>
        </p:nvSpPr>
        <p:spPr/>
        <p:txBody>
          <a:bodyPr/>
          <a:lstStyle/>
          <a:p>
            <a:r>
              <a:rPr lang="en-US"/>
              <a:t>2024 NISO Annual Membership Meeting</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1"/>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13</a:t>
            </a:fld>
            <a:endParaRPr dirty="0"/>
          </a:p>
        </p:txBody>
      </p:sp>
      <p:sp>
        <p:nvSpPr>
          <p:cNvPr id="494" name="Google Shape;494;p11"/>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95" name="Google Shape;495;p11"/>
          <p:cNvSpPr txBox="1"/>
          <p:nvPr/>
        </p:nvSpPr>
        <p:spPr>
          <a:xfrm>
            <a:off x="1442468" y="294423"/>
            <a:ext cx="9212832" cy="1325563"/>
          </a:xfrm>
          <a:prstGeom prst="rect">
            <a:avLst/>
          </a:prstGeom>
          <a:noFill/>
          <a:ln>
            <a:noFill/>
          </a:ln>
        </p:spPr>
        <p:txBody>
          <a:bodyPr spcFirstLastPara="1" wrap="square" lIns="91425" tIns="45700" rIns="91425" bIns="45700" anchor="ctr" anchorCtr="0">
            <a:normAutofit fontScale="92500"/>
          </a:bodyPr>
          <a:lstStyle/>
          <a:p>
            <a:pPr marL="0" marR="0" lvl="0" indent="0" algn="ctr" rtl="0">
              <a:spcBef>
                <a:spcPts val="0"/>
              </a:spcBef>
              <a:spcAft>
                <a:spcPts val="0"/>
              </a:spcAft>
              <a:buClr>
                <a:schemeClr val="lt1"/>
              </a:buClr>
              <a:buSzPct val="100000"/>
              <a:buFont typeface="Trebuchet MS"/>
              <a:buNone/>
            </a:pPr>
            <a:r>
              <a:rPr lang="en-US" sz="5400" b="0" i="0" u="none" strike="noStrike" cap="none" dirty="0">
                <a:solidFill>
                  <a:schemeClr val="lt1"/>
                </a:solidFill>
                <a:latin typeface="Trebuchet MS"/>
                <a:ea typeface="Trebuchet MS"/>
                <a:cs typeface="Trebuchet MS"/>
                <a:sym typeface="Trebuchet MS"/>
              </a:rPr>
              <a:t>More Efficient With Standards</a:t>
            </a:r>
            <a:endParaRPr dirty="0"/>
          </a:p>
        </p:txBody>
      </p:sp>
      <p:pic>
        <p:nvPicPr>
          <p:cNvPr id="496" name="Google Shape;496;p11" descr="A figure of four people pushing figures up an incline, with three pushing squares and one pushing a circle."/>
          <p:cNvPicPr preferRelativeResize="0"/>
          <p:nvPr/>
        </p:nvPicPr>
        <p:blipFill rotWithShape="1">
          <a:blip r:embed="rId3">
            <a:alphaModFix/>
          </a:blip>
          <a:srcRect/>
          <a:stretch/>
        </p:blipFill>
        <p:spPr>
          <a:xfrm>
            <a:off x="1084584" y="1756257"/>
            <a:ext cx="10048238" cy="455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14</a:t>
            </a:fld>
            <a:endParaRPr dirty="0"/>
          </a:p>
        </p:txBody>
      </p:sp>
      <p:sp>
        <p:nvSpPr>
          <p:cNvPr id="472" name="Google Shape;472;p9"/>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73" name="Google Shape;473;p9"/>
          <p:cNvSpPr txBox="1"/>
          <p:nvPr/>
        </p:nvSpPr>
        <p:spPr>
          <a:xfrm>
            <a:off x="1442468" y="294423"/>
            <a:ext cx="9212832" cy="1325563"/>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spcBef>
                <a:spcPts val="0"/>
              </a:spcBef>
              <a:spcAft>
                <a:spcPts val="0"/>
              </a:spcAft>
              <a:buClr>
                <a:schemeClr val="lt1"/>
              </a:buClr>
              <a:buSzPts val="5400"/>
              <a:buFont typeface="Trebuchet MS"/>
              <a:buNone/>
            </a:pPr>
            <a:r>
              <a:rPr lang="en-US" sz="5400" b="0" i="0" u="none" strike="noStrike" cap="none" dirty="0">
                <a:solidFill>
                  <a:schemeClr val="lt1"/>
                </a:solidFill>
                <a:latin typeface="Trebuchet MS"/>
                <a:ea typeface="Trebuchet MS"/>
                <a:cs typeface="Trebuchet MS"/>
                <a:sym typeface="Trebuchet MS"/>
              </a:rPr>
              <a:t>Diversity, Equity, </a:t>
            </a:r>
            <a:br>
              <a:rPr lang="en-US" sz="5400" b="0" i="0" u="none" strike="noStrike" cap="none" dirty="0">
                <a:solidFill>
                  <a:schemeClr val="lt1"/>
                </a:solidFill>
                <a:latin typeface="Trebuchet MS"/>
                <a:ea typeface="Trebuchet MS"/>
                <a:cs typeface="Trebuchet MS"/>
                <a:sym typeface="Trebuchet MS"/>
              </a:rPr>
            </a:br>
            <a:r>
              <a:rPr lang="en-US" sz="5400" b="0" i="0" u="none" strike="noStrike" cap="none" dirty="0">
                <a:solidFill>
                  <a:schemeClr val="lt1"/>
                </a:solidFill>
                <a:latin typeface="Trebuchet MS"/>
                <a:ea typeface="Trebuchet MS"/>
                <a:cs typeface="Trebuchet MS"/>
                <a:sym typeface="Trebuchet MS"/>
              </a:rPr>
              <a:t>Inclusion &amp; Accessibility</a:t>
            </a:r>
            <a:endParaRPr dirty="0"/>
          </a:p>
        </p:txBody>
      </p:sp>
      <p:pic>
        <p:nvPicPr>
          <p:cNvPr id="474" name="Google Shape;474;p9" descr="An image of rainbow-colored hands raised."/>
          <p:cNvPicPr preferRelativeResize="0"/>
          <p:nvPr/>
        </p:nvPicPr>
        <p:blipFill rotWithShape="1">
          <a:blip r:embed="rId3">
            <a:alphaModFix/>
          </a:blip>
          <a:srcRect/>
          <a:stretch/>
        </p:blipFill>
        <p:spPr>
          <a:xfrm>
            <a:off x="2085495" y="1619986"/>
            <a:ext cx="7926777" cy="47836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2"/>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15</a:t>
            </a:fld>
            <a:endParaRPr dirty="0"/>
          </a:p>
        </p:txBody>
      </p:sp>
      <p:sp>
        <p:nvSpPr>
          <p:cNvPr id="505" name="Google Shape;505;p12"/>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506" name="Google Shape;506;p12"/>
          <p:cNvSpPr txBox="1"/>
          <p:nvPr/>
        </p:nvSpPr>
        <p:spPr>
          <a:xfrm>
            <a:off x="1442468" y="294423"/>
            <a:ext cx="9212832" cy="1325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5400"/>
              <a:buFont typeface="Trebuchet MS"/>
              <a:buNone/>
            </a:pPr>
            <a:r>
              <a:rPr lang="en-US" sz="5400" b="0" i="0" u="none" strike="noStrike" cap="none" dirty="0">
                <a:solidFill>
                  <a:schemeClr val="lt1"/>
                </a:solidFill>
                <a:latin typeface="Trebuchet MS"/>
                <a:ea typeface="Trebuchet MS"/>
                <a:cs typeface="Trebuchet MS"/>
                <a:sym typeface="Trebuchet MS"/>
              </a:rPr>
              <a:t>Community Development</a:t>
            </a:r>
            <a:endParaRPr dirty="0"/>
          </a:p>
        </p:txBody>
      </p:sp>
      <p:pic>
        <p:nvPicPr>
          <p:cNvPr id="507" name="Google Shape;507;p12"/>
          <p:cNvPicPr preferRelativeResize="0"/>
          <p:nvPr/>
        </p:nvPicPr>
        <p:blipFill rotWithShape="1">
          <a:blip r:embed="rId3">
            <a:alphaModFix/>
          </a:blip>
          <a:srcRect/>
          <a:stretch/>
        </p:blipFill>
        <p:spPr>
          <a:xfrm>
            <a:off x="927120" y="1958387"/>
            <a:ext cx="10243527" cy="426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ommunity…"/>
          <p:cNvSpPr txBox="1"/>
          <p:nvPr/>
        </p:nvSpPr>
        <p:spPr>
          <a:xfrm>
            <a:off x="457200" y="1572353"/>
            <a:ext cx="9177454" cy="4635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266700" indent="-266700">
              <a:lnSpc>
                <a:spcPct val="115000"/>
              </a:lnSpc>
            </a:pPr>
            <a:r>
              <a:rPr lang="en-US" sz="1600" dirty="0">
                <a:latin typeface="Arial" panose="020B0604020202020204" pitchFamily="34" charset="0"/>
                <a:ea typeface="Arial" panose="020B0604020202020204" pitchFamily="34" charset="0"/>
              </a:rPr>
              <a:t>NISO nurtures an engaged, inclusive, and sustainable community. NISO is recognized for connecting diverse stakeholders and inspiring collaboration among them.  </a:t>
            </a:r>
          </a:p>
          <a:p>
            <a:pPr marL="266700" indent="-266700">
              <a:lnSpc>
                <a:spcPct val="115000"/>
              </a:lnSpc>
            </a:pPr>
            <a:r>
              <a:rPr lang="en-US" sz="1600" dirty="0">
                <a:latin typeface="Trebuchet MS" panose="020B0703020202090204" pitchFamily="34" charset="0"/>
                <a:ea typeface="Trebuchet MS" panose="020B0703020202090204" pitchFamily="34" charset="0"/>
                <a:cs typeface="Trebuchet MS" panose="020B0703020202090204" pitchFamily="34" charset="0"/>
              </a:rPr>
              <a:t> </a:t>
            </a:r>
            <a:endParaRPr lang="en-US" sz="1600" dirty="0">
              <a:latin typeface="Arial" panose="020B0604020202020204" pitchFamily="34" charset="0"/>
              <a:ea typeface="Arial" panose="020B0604020202020204" pitchFamily="34" charset="0"/>
            </a:endParaRPr>
          </a:p>
          <a:p>
            <a:pPr marL="266700" indent="-266700">
              <a:lnSpc>
                <a:spcPct val="106000"/>
              </a:lnSpc>
              <a:spcAft>
                <a:spcPts val="400"/>
              </a:spcAft>
            </a:pPr>
            <a:r>
              <a:rPr lang="en-US" sz="1600" b="1" dirty="0">
                <a:latin typeface="Trebuchet MS" panose="020B0703020202090204" pitchFamily="34" charset="0"/>
                <a:ea typeface="Trebuchet MS" panose="020B0703020202090204" pitchFamily="34" charset="0"/>
                <a:cs typeface="Trebuchet MS" panose="020B0703020202090204" pitchFamily="34" charset="0"/>
              </a:rPr>
              <a:t>Strategic Priorities 2023-2026</a:t>
            </a:r>
            <a:endParaRPr lang="en-US" sz="1600" dirty="0">
              <a:latin typeface="Arial" panose="020B0604020202020204" pitchFamily="34" charset="0"/>
              <a:ea typeface="Arial" panose="020B0604020202020204" pitchFamily="34" charset="0"/>
            </a:endParaRPr>
          </a:p>
          <a:p>
            <a:pPr marL="266700" indent="-266700">
              <a:lnSpc>
                <a:spcPct val="115000"/>
              </a:lnSpc>
              <a:buFont typeface="+mj-lt"/>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NISO provides its members and community resources and information they value so that they can understand developments and trends in our communities.</a:t>
            </a:r>
            <a:endParaRPr lang="en-US" sz="1600" dirty="0">
              <a:latin typeface="Arial" panose="020B0604020202020204" pitchFamily="34" charset="0"/>
              <a:ea typeface="Trebuchet MS" panose="020B0703020202090204" pitchFamily="34" charset="0"/>
            </a:endParaRPr>
          </a:p>
          <a:p>
            <a:pPr marL="266700" indent="-266700">
              <a:lnSpc>
                <a:spcPct val="115000"/>
              </a:lnSpc>
              <a:buFont typeface="+mj-lt"/>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NISO is a welcoming environment for people of all backgrounds and perspectives and encourages an inclusive perspective and participation in our programs, our technical development work, and leadership.</a:t>
            </a:r>
            <a:endParaRPr lang="en-US" sz="1600" dirty="0">
              <a:latin typeface="Arial" panose="020B0604020202020204" pitchFamily="34" charset="0"/>
              <a:ea typeface="Trebuchet MS" panose="020B0703020202090204" pitchFamily="34" charset="0"/>
            </a:endParaRPr>
          </a:p>
          <a:p>
            <a:pPr marL="266700" indent="-266700">
              <a:lnSpc>
                <a:spcPct val="115000"/>
              </a:lnSpc>
              <a:buFont typeface="+mj-lt"/>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Members and the wider community use </a:t>
            </a:r>
            <a:r>
              <a:rPr lang="en-US" sz="1600" dirty="0">
                <a:latin typeface="Arial" panose="020B0604020202020204" pitchFamily="34" charset="0"/>
                <a:ea typeface="Arial" panose="020B0604020202020204" pitchFamily="34" charset="0"/>
              </a:rPr>
              <a:t>NISO’s education, training, and management resources </a:t>
            </a:r>
            <a:r>
              <a:rPr lang="en-US" sz="1600" dirty="0">
                <a:latin typeface="Trebuchet MS" panose="020B0703020202090204" pitchFamily="34" charset="0"/>
                <a:ea typeface="Trebuchet MS" panose="020B0703020202090204" pitchFamily="34" charset="0"/>
                <a:cs typeface="Trebuchet MS" panose="020B0703020202090204" pitchFamily="34" charset="0"/>
              </a:rPr>
              <a:t>to</a:t>
            </a:r>
            <a:r>
              <a:rPr lang="en-US" sz="1600" dirty="0">
                <a:latin typeface="Arial" panose="020B0604020202020204" pitchFamily="34" charset="0"/>
                <a:ea typeface="Arial" panose="020B0604020202020204" pitchFamily="34" charset="0"/>
              </a:rPr>
              <a:t> engage on critical information management issues.</a:t>
            </a:r>
          </a:p>
          <a:p>
            <a:pPr marL="266700" indent="-266700">
              <a:lnSpc>
                <a:spcPct val="115000"/>
              </a:lnSpc>
              <a:buFont typeface="+mj-lt"/>
              <a:buAutoNum type="arabicPeriod"/>
            </a:pPr>
            <a:r>
              <a:rPr lang="en-US" sz="1600" dirty="0">
                <a:latin typeface="Arial" panose="020B0604020202020204" pitchFamily="34" charset="0"/>
                <a:ea typeface="Arial" panose="020B0604020202020204" pitchFamily="34" charset="0"/>
              </a:rPr>
              <a:t>Members of underserved/marginalized communities and early career professionals have access to industry information, development and volunteer opportunities, and mentors that will support their increased involvement in NISO’s efforts and their overall career success within our stakeholder community.</a:t>
            </a:r>
          </a:p>
          <a:p>
            <a:pPr marL="266700" indent="-266700"/>
            <a:endParaRPr sz="2000" dirty="0"/>
          </a:p>
        </p:txBody>
      </p:sp>
      <p:sp>
        <p:nvSpPr>
          <p:cNvPr id="2" name="NISO Strategic Plan, July 2023 - June 2026">
            <a:extLst>
              <a:ext uri="{FF2B5EF4-FFF2-40B4-BE49-F238E27FC236}">
                <a16:creationId xmlns:a16="http://schemas.microsoft.com/office/drawing/2014/main" id="{99E22A54-9A9D-BF7D-F19C-B0731025471E}"/>
              </a:ext>
            </a:extLst>
          </p:cNvPr>
          <p:cNvSpPr txBox="1">
            <a:spLocks/>
          </p:cNvSpPr>
          <p:nvPr/>
        </p:nvSpPr>
        <p:spPr>
          <a:xfrm>
            <a:off x="677336" y="609600"/>
            <a:ext cx="8596668" cy="1320800"/>
          </a:xfrm>
          <a:prstGeom prst="rect">
            <a:avLst/>
          </a:prstGeom>
        </p:spPr>
        <p:txBody>
          <a:bodyPr/>
          <a:lstStyle>
            <a:lvl1pPr algn="l" defTabSz="610870" rtl="0" eaLnBrk="1" latinLnBrk="0" hangingPunct="1">
              <a:spcBef>
                <a:spcPct val="0"/>
              </a:spcBef>
              <a:buNone/>
              <a:defRPr sz="8288"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44" dirty="0"/>
              <a:t>NISO Strategic Plan: Community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4" name="Google Shape;484;p10" descr="A person standing in front of a drawing of a squiggly line that turns into a lightbulb"/>
          <p:cNvPicPr preferRelativeResize="0">
            <a:picLocks noGrp="1"/>
          </p:cNvPicPr>
          <p:nvPr>
            <p:ph type="body" idx="1"/>
          </p:nvPr>
        </p:nvPicPr>
        <p:blipFill rotWithShape="1">
          <a:blip r:embed="rId3">
            <a:alphaModFix/>
          </a:blip>
          <a:srcRect/>
          <a:stretch/>
        </p:blipFill>
        <p:spPr>
          <a:xfrm>
            <a:off x="2677787" y="1619986"/>
            <a:ext cx="8449930" cy="4057800"/>
          </a:xfrm>
          <a:prstGeom prst="rect">
            <a:avLst/>
          </a:prstGeom>
          <a:noFill/>
          <a:ln>
            <a:noFill/>
          </a:ln>
          <a:effectLst>
            <a:outerShdw blurRad="225425" dist="50800" dir="5220000" algn="ctr">
              <a:srgbClr val="000000">
                <a:alpha val="32941"/>
              </a:srgbClr>
            </a:outerShdw>
          </a:effectLst>
        </p:spPr>
      </p:pic>
      <p:sp>
        <p:nvSpPr>
          <p:cNvPr id="482" name="Google Shape;482;p10"/>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17</a:t>
            </a:fld>
            <a:endParaRPr dirty="0"/>
          </a:p>
        </p:txBody>
      </p:sp>
      <p:sp>
        <p:nvSpPr>
          <p:cNvPr id="483" name="Google Shape;483;p10"/>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85" name="Google Shape;485;p10"/>
          <p:cNvSpPr txBox="1"/>
          <p:nvPr/>
        </p:nvSpPr>
        <p:spPr>
          <a:xfrm>
            <a:off x="1489583" y="294423"/>
            <a:ext cx="9212832" cy="1325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5400"/>
              <a:buFont typeface="Trebuchet MS"/>
              <a:buNone/>
            </a:pPr>
            <a:r>
              <a:rPr lang="en-US" sz="5400" b="0" i="0" u="none" strike="noStrike" cap="none" dirty="0">
                <a:solidFill>
                  <a:schemeClr val="lt1"/>
                </a:solidFill>
                <a:latin typeface="Trebuchet MS"/>
                <a:ea typeface="Trebuchet MS"/>
                <a:cs typeface="Trebuchet MS"/>
                <a:sym typeface="Trebuchet MS"/>
              </a:rPr>
              <a:t>Effective Thought Leadership</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ommunity…"/>
          <p:cNvSpPr txBox="1"/>
          <p:nvPr/>
        </p:nvSpPr>
        <p:spPr>
          <a:xfrm>
            <a:off x="457200" y="1281505"/>
            <a:ext cx="9177454" cy="521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nSpc>
                <a:spcPct val="115000"/>
              </a:lnSpc>
            </a:pPr>
            <a:r>
              <a:rPr lang="en-US" sz="1600" dirty="0">
                <a:latin typeface="Trebuchet MS" panose="020B0703020202090204" pitchFamily="34" charset="0"/>
                <a:ea typeface="Trebuchet MS" panose="020B0703020202090204" pitchFamily="34" charset="0"/>
                <a:cs typeface="Trebuchet MS" panose="020B0703020202090204" pitchFamily="34" charset="0"/>
              </a:rPr>
              <a:t>NISO builds knowledge through leadership and innovation in improving efficiency in our community. NISO is recognized for its expertise and considered an exemplar for standards development for information management.  </a:t>
            </a:r>
            <a:endParaRPr lang="en-US" sz="1600" dirty="0">
              <a:latin typeface="Arial" panose="020B0604020202020204" pitchFamily="34" charset="0"/>
              <a:ea typeface="Arial" panose="020B0604020202020204" pitchFamily="34" charset="0"/>
            </a:endParaRPr>
          </a:p>
          <a:p>
            <a:pPr>
              <a:lnSpc>
                <a:spcPct val="115000"/>
              </a:lnSpc>
            </a:pPr>
            <a:r>
              <a:rPr lang="en-US" sz="1600" dirty="0">
                <a:latin typeface="Arial" panose="020B0604020202020204" pitchFamily="34" charset="0"/>
                <a:ea typeface="Arial" panose="020B0604020202020204" pitchFamily="34" charset="0"/>
              </a:rPr>
              <a:t> </a:t>
            </a:r>
          </a:p>
          <a:p>
            <a:pPr>
              <a:lnSpc>
                <a:spcPct val="106000"/>
              </a:lnSpc>
              <a:spcAft>
                <a:spcPts val="400"/>
              </a:spcAft>
            </a:pPr>
            <a:r>
              <a:rPr lang="en-US" sz="1600" b="1" dirty="0">
                <a:latin typeface="Trebuchet MS" panose="020B0703020202090204" pitchFamily="34" charset="0"/>
                <a:ea typeface="Trebuchet MS" panose="020B0703020202090204" pitchFamily="34" charset="0"/>
                <a:cs typeface="Trebuchet MS" panose="020B0703020202090204" pitchFamily="34" charset="0"/>
              </a:rPr>
              <a:t>Strategic Priorities  2023-2026</a:t>
            </a:r>
            <a:endParaRPr lang="en-US" sz="1600" dirty="0">
              <a:latin typeface="Arial" panose="020B0604020202020204" pitchFamily="34" charset="0"/>
              <a:ea typeface="Arial" panose="020B0604020202020204" pitchFamily="34" charset="0"/>
            </a:endParaRPr>
          </a:p>
          <a:p>
            <a:pPr marL="288925" indent="-288925">
              <a:lnSpc>
                <a:spcPct val="115000"/>
              </a:lnSpc>
              <a:spcBef>
                <a:spcPts val="600"/>
              </a:spcBef>
              <a:buFont typeface="+mj-lt"/>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Advance community best practice through a focus on the value that standards bring to organizations and people engaged in content creation, dissemination, preservation and use.</a:t>
            </a:r>
            <a:endParaRPr lang="en-US" sz="1600" dirty="0">
              <a:latin typeface="Arial" panose="020B0604020202020204" pitchFamily="34" charset="0"/>
              <a:ea typeface="Arial" panose="020B0604020202020204" pitchFamily="34" charset="0"/>
            </a:endParaRPr>
          </a:p>
          <a:p>
            <a:pPr marL="288925" indent="-288925">
              <a:lnSpc>
                <a:spcPct val="115000"/>
              </a:lnSpc>
              <a:buFont typeface="+mj-lt"/>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Provide leadership and support innovation to improve efficiency as content forms and information management models change. Continue to translate that leadership into action and outputs that improve community practice and efficiency.</a:t>
            </a:r>
            <a:endParaRPr lang="en-US" sz="1600" dirty="0">
              <a:latin typeface="Arial" panose="020B0604020202020204" pitchFamily="34" charset="0"/>
              <a:ea typeface="Trebuchet MS" panose="020B0703020202090204" pitchFamily="34" charset="0"/>
            </a:endParaRPr>
          </a:p>
          <a:p>
            <a:pPr marL="288925" indent="-288925">
              <a:lnSpc>
                <a:spcPct val="115000"/>
              </a:lnSpc>
              <a:buFont typeface="+mj-lt"/>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Continue to build upon the NISO Plus Conference as an influential and impactful forum for thought leadership and discussion, which fosters collaboration and innovation. Seek to build the NISO Plus branded events portfolio through virtual and in-person events.</a:t>
            </a:r>
            <a:endParaRPr lang="en-US" sz="1600" dirty="0">
              <a:latin typeface="Arial" panose="020B0604020202020204" pitchFamily="34" charset="0"/>
              <a:ea typeface="Trebuchet MS" panose="020B0703020202090204" pitchFamily="34" charset="0"/>
              <a:cs typeface="Trebuchet MS" panose="020B0703020202090204" pitchFamily="34" charset="0"/>
            </a:endParaRPr>
          </a:p>
          <a:p>
            <a:pPr marL="288925" indent="-288925">
              <a:lnSpc>
                <a:spcPct val="115000"/>
              </a:lnSpc>
              <a:buFont typeface="+mj-lt"/>
              <a:buAutoNum type="arabicPeriod"/>
            </a:pPr>
            <a:r>
              <a:rPr lang="en-US" sz="1600" dirty="0">
                <a:latin typeface="Arial" panose="020B0604020202020204" pitchFamily="34" charset="0"/>
                <a:ea typeface="Arial" panose="020B0604020202020204" pitchFamily="34" charset="0"/>
              </a:rPr>
              <a:t>Using the NISO Plus model and its outputs, identify emerging trends affecting cultural, scholarly, scientific, and professional communities and create forums to foster discussion and build knowledge to ensure members and the community have the information/understanding to address these emerging trends. </a:t>
            </a:r>
          </a:p>
          <a:p>
            <a:endParaRPr sz="1600" dirty="0"/>
          </a:p>
        </p:txBody>
      </p:sp>
      <p:sp>
        <p:nvSpPr>
          <p:cNvPr id="2" name="NISO Strategic Plan, July 2023 - June 2026">
            <a:extLst>
              <a:ext uri="{FF2B5EF4-FFF2-40B4-BE49-F238E27FC236}">
                <a16:creationId xmlns:a16="http://schemas.microsoft.com/office/drawing/2014/main" id="{99E22A54-9A9D-BF7D-F19C-B0731025471E}"/>
              </a:ext>
            </a:extLst>
          </p:cNvPr>
          <p:cNvSpPr txBox="1">
            <a:spLocks/>
          </p:cNvSpPr>
          <p:nvPr/>
        </p:nvSpPr>
        <p:spPr>
          <a:xfrm>
            <a:off x="677336" y="609600"/>
            <a:ext cx="8596668" cy="1320800"/>
          </a:xfrm>
          <a:prstGeom prst="rect">
            <a:avLst/>
          </a:prstGeom>
        </p:spPr>
        <p:txBody>
          <a:bodyPr/>
          <a:lstStyle>
            <a:lvl1pPr algn="l" defTabSz="610870" rtl="0" eaLnBrk="1" latinLnBrk="0" hangingPunct="1">
              <a:spcBef>
                <a:spcPct val="0"/>
              </a:spcBef>
              <a:buNone/>
              <a:defRPr sz="8288"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44" dirty="0"/>
              <a:t>NISO Strategic Plan: Leadership</a:t>
            </a:r>
          </a:p>
        </p:txBody>
      </p:sp>
    </p:spTree>
    <p:extLst>
      <p:ext uri="{BB962C8B-B14F-4D97-AF65-F5344CB8AC3E}">
        <p14:creationId xmlns:p14="http://schemas.microsoft.com/office/powerpoint/2010/main" val="1635270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0"/>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19</a:t>
            </a:fld>
            <a:endParaRPr dirty="0"/>
          </a:p>
        </p:txBody>
      </p:sp>
      <p:sp>
        <p:nvSpPr>
          <p:cNvPr id="483" name="Google Shape;483;p10"/>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85" name="Google Shape;485;p10"/>
          <p:cNvSpPr txBox="1"/>
          <p:nvPr/>
        </p:nvSpPr>
        <p:spPr>
          <a:xfrm>
            <a:off x="1489583" y="294423"/>
            <a:ext cx="9212832" cy="1325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5400"/>
              <a:buFont typeface="Trebuchet MS"/>
              <a:buNone/>
            </a:pPr>
            <a:r>
              <a:rPr lang="en-US" sz="5400" b="0" i="0" u="none" strike="noStrike" cap="none" dirty="0">
                <a:solidFill>
                  <a:schemeClr val="lt1"/>
                </a:solidFill>
                <a:latin typeface="Trebuchet MS"/>
                <a:ea typeface="Trebuchet MS"/>
                <a:cs typeface="Trebuchet MS"/>
                <a:sym typeface="Trebuchet MS"/>
              </a:rPr>
              <a:t>Growth</a:t>
            </a:r>
            <a:endParaRPr dirty="0"/>
          </a:p>
        </p:txBody>
      </p:sp>
      <p:sp>
        <p:nvSpPr>
          <p:cNvPr id="3" name="Text Placeholder 2">
            <a:extLst>
              <a:ext uri="{FF2B5EF4-FFF2-40B4-BE49-F238E27FC236}">
                <a16:creationId xmlns:a16="http://schemas.microsoft.com/office/drawing/2014/main" id="{A79E5BB5-163B-EB3C-8769-700D26789529}"/>
              </a:ext>
            </a:extLst>
          </p:cNvPr>
          <p:cNvSpPr>
            <a:spLocks noGrp="1"/>
          </p:cNvSpPr>
          <p:nvPr>
            <p:ph type="body" idx="1"/>
          </p:nvPr>
        </p:nvSpPr>
        <p:spPr/>
        <p:txBody>
          <a:bodyPr/>
          <a:lstStyle/>
          <a:p>
            <a:endParaRPr lang="en-US" dirty="0"/>
          </a:p>
        </p:txBody>
      </p:sp>
      <p:pic>
        <p:nvPicPr>
          <p:cNvPr id="5" name="Picture 4" descr="A hand holding up arrows&#10;&#10;Description automatically generated">
            <a:extLst>
              <a:ext uri="{FF2B5EF4-FFF2-40B4-BE49-F238E27FC236}">
                <a16:creationId xmlns:a16="http://schemas.microsoft.com/office/drawing/2014/main" id="{4A02BCAC-60A3-BD63-D74C-DEAD48A70838}"/>
              </a:ext>
            </a:extLst>
          </p:cNvPr>
          <p:cNvPicPr>
            <a:picLocks noChangeAspect="1"/>
          </p:cNvPicPr>
          <p:nvPr/>
        </p:nvPicPr>
        <p:blipFill rotWithShape="1">
          <a:blip r:embed="rId3"/>
          <a:srcRect l="31867"/>
          <a:stretch/>
        </p:blipFill>
        <p:spPr>
          <a:xfrm>
            <a:off x="2630415" y="1479780"/>
            <a:ext cx="7388228" cy="5421955"/>
          </a:xfrm>
          <a:prstGeom prst="rect">
            <a:avLst/>
          </a:prstGeom>
        </p:spPr>
      </p:pic>
    </p:spTree>
    <p:extLst>
      <p:ext uri="{BB962C8B-B14F-4D97-AF65-F5344CB8AC3E}">
        <p14:creationId xmlns:p14="http://schemas.microsoft.com/office/powerpoint/2010/main" val="229304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3600"/>
              <a:buFont typeface="Trebuchet MS"/>
              <a:buNone/>
            </a:pPr>
            <a:r>
              <a:rPr lang="en-US" b="1" dirty="0"/>
              <a:t>2023 Membership Meeting Overview</a:t>
            </a:r>
            <a:endParaRPr sz="4000" b="1" dirty="0"/>
          </a:p>
        </p:txBody>
      </p:sp>
      <p:sp>
        <p:nvSpPr>
          <p:cNvPr id="400" name="Google Shape;400;p2"/>
          <p:cNvSpPr txBox="1">
            <a:spLocks noGrp="1"/>
          </p:cNvSpPr>
          <p:nvPr>
            <p:ph idx="1"/>
          </p:nvPr>
        </p:nvSpPr>
        <p:spPr>
          <a:xfrm>
            <a:off x="1981200" y="1371600"/>
            <a:ext cx="8305800" cy="5029200"/>
          </a:xfrm>
          <a:prstGeom prst="rect">
            <a:avLst/>
          </a:prstGeom>
          <a:noFill/>
          <a:ln>
            <a:noFill/>
          </a:ln>
        </p:spPr>
        <p:txBody>
          <a:bodyPr spcFirstLastPara="1" wrap="square" lIns="91425" tIns="45700" rIns="91425" bIns="45700" anchor="t" anchorCtr="0">
            <a:normAutofit/>
          </a:bodyPr>
          <a:lstStyle/>
          <a:p>
            <a:pPr marL="342891" lvl="0" indent="-342891" algn="l" rtl="0">
              <a:spcBef>
                <a:spcPts val="0"/>
              </a:spcBef>
              <a:spcAft>
                <a:spcPts val="0"/>
              </a:spcAft>
              <a:buSzPts val="1920"/>
              <a:buChar char="►"/>
            </a:pPr>
            <a:r>
              <a:rPr lang="en-US" sz="2400" dirty="0"/>
              <a:t>NISO’s Vision, Mission and Strategic Priorities</a:t>
            </a:r>
            <a:endParaRPr dirty="0"/>
          </a:p>
          <a:p>
            <a:pPr marL="342891" lvl="0" indent="-342891" algn="l" rtl="0">
              <a:spcBef>
                <a:spcPts val="1000"/>
              </a:spcBef>
              <a:spcAft>
                <a:spcPts val="0"/>
              </a:spcAft>
              <a:buSzPts val="1920"/>
              <a:buChar char="►"/>
            </a:pPr>
            <a:r>
              <a:rPr lang="en-US" sz="2400" dirty="0"/>
              <a:t>2023/24 Reflections</a:t>
            </a:r>
            <a:endParaRPr dirty="0"/>
          </a:p>
          <a:p>
            <a:pPr marL="342891" lvl="0" indent="-342891" algn="l" rtl="0">
              <a:spcBef>
                <a:spcPts val="1000"/>
              </a:spcBef>
              <a:spcAft>
                <a:spcPts val="0"/>
              </a:spcAft>
              <a:buSzPts val="1920"/>
              <a:buChar char="►"/>
            </a:pPr>
            <a:r>
              <a:rPr lang="en-US" sz="2400" dirty="0"/>
              <a:t>NISO 2023 Membership – Mary Beth Barilla</a:t>
            </a:r>
          </a:p>
          <a:p>
            <a:pPr marL="342891" indent="-342891">
              <a:buSzPts val="1920"/>
              <a:buFont typeface="Arial"/>
              <a:buChar char="►"/>
            </a:pPr>
            <a:r>
              <a:rPr lang="en-US" sz="2400" dirty="0"/>
              <a:t>NISO 2023 Education &amp; DEIA Initiatives – Kimberly Graham</a:t>
            </a:r>
            <a:endParaRPr sz="2400" dirty="0"/>
          </a:p>
          <a:p>
            <a:pPr marL="285732" indent="-285744">
              <a:buSzPts val="1600"/>
              <a:buChar char="►"/>
            </a:pPr>
            <a:r>
              <a:rPr lang="en-US" sz="2400" dirty="0"/>
              <a:t>NISO Standards Program – Nettie Lagace</a:t>
            </a:r>
            <a:endParaRPr dirty="0"/>
          </a:p>
          <a:p>
            <a:pPr marL="285732" indent="-285744">
              <a:buSzPts val="1600"/>
              <a:buChar char="►"/>
            </a:pPr>
            <a:r>
              <a:rPr lang="en-US" sz="2400" dirty="0"/>
              <a:t>NISO Plus – Jason Griffey</a:t>
            </a:r>
            <a:endParaRPr dirty="0"/>
          </a:p>
          <a:p>
            <a:pPr marL="342891" indent="-342891">
              <a:buSzPts val="1920"/>
              <a:buFont typeface="Arial"/>
              <a:buChar char="►"/>
            </a:pPr>
            <a:r>
              <a:rPr lang="en-US" sz="2400" dirty="0"/>
              <a:t>NISO 2023 Finances</a:t>
            </a:r>
          </a:p>
          <a:p>
            <a:pPr marL="342891" lvl="0" indent="-342891">
              <a:buSzPts val="1920"/>
              <a:buChar char="►"/>
            </a:pPr>
            <a:r>
              <a:rPr lang="en-US" sz="2400" dirty="0"/>
              <a:t>Looking Forward 2024-26</a:t>
            </a:r>
          </a:p>
          <a:p>
            <a:pPr marL="342891" lvl="0" indent="-342891">
              <a:buSzPts val="1920"/>
              <a:buChar char="►"/>
            </a:pPr>
            <a:r>
              <a:rPr lang="en-US" sz="2400" dirty="0"/>
              <a:t>Open discussion of NISO activities</a:t>
            </a:r>
            <a:endParaRPr dirty="0"/>
          </a:p>
        </p:txBody>
      </p:sp>
      <p:sp>
        <p:nvSpPr>
          <p:cNvPr id="401" name="Google Shape;401;p2"/>
          <p:cNvSpPr txBox="1">
            <a:spLocks noGrp="1"/>
          </p:cNvSpPr>
          <p:nvPr>
            <p:ph type="dt" sz="half" idx="10"/>
          </p:nvPr>
        </p:nvSpPr>
        <p:spPr>
          <a:xfrm>
            <a:off x="10775950" y="6378575"/>
            <a:ext cx="13081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02" name="Google Shape;402;p2"/>
          <p:cNvSpPr txBox="1">
            <a:spLocks noGrp="1"/>
          </p:cNvSpPr>
          <p:nvPr>
            <p:ph type="ftr" sz="quarter" idx="11"/>
          </p:nvPr>
        </p:nvSpPr>
        <p:spPr>
          <a:xfrm>
            <a:off x="153194" y="6394450"/>
            <a:ext cx="34290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403" name="Google Shape;403;p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ommunity…"/>
          <p:cNvSpPr txBox="1"/>
          <p:nvPr/>
        </p:nvSpPr>
        <p:spPr>
          <a:xfrm>
            <a:off x="457200" y="1752625"/>
            <a:ext cx="9177454" cy="4274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nSpc>
                <a:spcPct val="115000"/>
              </a:lnSpc>
            </a:pPr>
            <a:r>
              <a:rPr lang="en-US" sz="1600" dirty="0">
                <a:latin typeface="Trebuchet MS" panose="020B0703020202090204" pitchFamily="34" charset="0"/>
                <a:ea typeface="Trebuchet MS" panose="020B0703020202090204" pitchFamily="34" charset="0"/>
                <a:cs typeface="Trebuchet MS" panose="020B0703020202090204" pitchFamily="34" charset="0"/>
              </a:rPr>
              <a:t>NISO grows meaningfully and expands its standards work and services portfolio in areas of highest demand and the greatest potential for expanding our resources. NISO is </a:t>
            </a:r>
            <a:r>
              <a:rPr lang="en-US" sz="1600" dirty="0" err="1">
                <a:latin typeface="Trebuchet MS" panose="020B0703020202090204" pitchFamily="34" charset="0"/>
                <a:ea typeface="Trebuchet MS" panose="020B0703020202090204" pitchFamily="34" charset="0"/>
                <a:cs typeface="Trebuchet MS" panose="020B0703020202090204" pitchFamily="34" charset="0"/>
              </a:rPr>
              <a:t>recognised</a:t>
            </a:r>
            <a:r>
              <a:rPr lang="en-US" sz="1600" dirty="0">
                <a:latin typeface="Trebuchet MS" panose="020B0703020202090204" pitchFamily="34" charset="0"/>
                <a:ea typeface="Trebuchet MS" panose="020B0703020202090204" pitchFamily="34" charset="0"/>
                <a:cs typeface="Trebuchet MS" panose="020B0703020202090204" pitchFamily="34" charset="0"/>
              </a:rPr>
              <a:t> for actively seeking new opportunities.  </a:t>
            </a:r>
          </a:p>
          <a:p>
            <a:pPr>
              <a:lnSpc>
                <a:spcPct val="115000"/>
              </a:lnSpc>
            </a:pPr>
            <a:endParaRPr lang="en-US" sz="1600" dirty="0">
              <a:latin typeface="Trebuchet MS" panose="020B0703020202090204" pitchFamily="34" charset="0"/>
              <a:ea typeface="Trebuchet MS" panose="020B0703020202090204" pitchFamily="34" charset="0"/>
              <a:cs typeface="Trebuchet MS" panose="020B0703020202090204" pitchFamily="34" charset="0"/>
            </a:endParaRPr>
          </a:p>
          <a:p>
            <a:pPr>
              <a:lnSpc>
                <a:spcPct val="115000"/>
              </a:lnSpc>
            </a:pPr>
            <a:r>
              <a:rPr lang="en-US" sz="1600" dirty="0">
                <a:latin typeface="Trebuchet MS" panose="020B0703020202090204" pitchFamily="34" charset="0"/>
                <a:ea typeface="Trebuchet MS" panose="020B0703020202090204" pitchFamily="34" charset="0"/>
                <a:cs typeface="Trebuchet MS" panose="020B0703020202090204" pitchFamily="34" charset="0"/>
              </a:rPr>
              <a:t>Strategic Priorities  2023-2026</a:t>
            </a:r>
          </a:p>
          <a:p>
            <a:pPr>
              <a:lnSpc>
                <a:spcPct val="115000"/>
              </a:lnSpc>
            </a:pPr>
            <a:endParaRPr lang="en-US" sz="1600" dirty="0">
              <a:latin typeface="Trebuchet MS" panose="020B0703020202090204" pitchFamily="34" charset="0"/>
              <a:ea typeface="Trebuchet MS" panose="020B0703020202090204" pitchFamily="34" charset="0"/>
              <a:cs typeface="Trebuchet MS" panose="020B0703020202090204" pitchFamily="34" charset="0"/>
            </a:endParaRPr>
          </a:p>
          <a:p>
            <a:pPr marL="257175" indent="-257175">
              <a:lnSpc>
                <a:spcPct val="115000"/>
              </a:lnSpc>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Continue to ensure NISO’s sustainability and increased financial support from existing stakeholder groups through a focus on value and quality service.</a:t>
            </a:r>
          </a:p>
          <a:p>
            <a:pPr marL="257175" indent="-257175">
              <a:lnSpc>
                <a:spcPct val="115000"/>
              </a:lnSpc>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Explore areas where NISO can strategically extend its involvement in adjacent domains or communities and develop programs, services or leadership opportunities where NISO can add the greatest value.</a:t>
            </a:r>
          </a:p>
          <a:p>
            <a:pPr marL="257175" indent="-257175">
              <a:lnSpc>
                <a:spcPct val="115000"/>
              </a:lnSpc>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Articulate and communicate clearly NISO’s value proposition to existing and targeted potential stakeholders for actions in new domains.</a:t>
            </a:r>
          </a:p>
          <a:p>
            <a:pPr marL="257175" indent="-257175">
              <a:lnSpc>
                <a:spcPct val="115000"/>
              </a:lnSpc>
              <a:buAutoNum type="arabicPeriod"/>
            </a:pPr>
            <a:r>
              <a:rPr lang="en-US" sz="1600" dirty="0">
                <a:latin typeface="Trebuchet MS" panose="020B0703020202090204" pitchFamily="34" charset="0"/>
                <a:ea typeface="Trebuchet MS" panose="020B0703020202090204" pitchFamily="34" charset="0"/>
                <a:cs typeface="Trebuchet MS" panose="020B0703020202090204" pitchFamily="34" charset="0"/>
              </a:rPr>
              <a:t>Using the NISO Plus structure and NISO’s Leadership activities, extend NISO’s standards work into new domains which are nascent or developing to support innovation in our community. </a:t>
            </a:r>
          </a:p>
        </p:txBody>
      </p:sp>
      <p:sp>
        <p:nvSpPr>
          <p:cNvPr id="2" name="NISO Strategic Plan, July 2023 - June 2026">
            <a:extLst>
              <a:ext uri="{FF2B5EF4-FFF2-40B4-BE49-F238E27FC236}">
                <a16:creationId xmlns:a16="http://schemas.microsoft.com/office/drawing/2014/main" id="{99E22A54-9A9D-BF7D-F19C-B0731025471E}"/>
              </a:ext>
            </a:extLst>
          </p:cNvPr>
          <p:cNvSpPr txBox="1">
            <a:spLocks/>
          </p:cNvSpPr>
          <p:nvPr/>
        </p:nvSpPr>
        <p:spPr>
          <a:xfrm>
            <a:off x="677336" y="609600"/>
            <a:ext cx="8596668" cy="1320800"/>
          </a:xfrm>
          <a:prstGeom prst="rect">
            <a:avLst/>
          </a:prstGeom>
        </p:spPr>
        <p:txBody>
          <a:bodyPr/>
          <a:lstStyle>
            <a:lvl1pPr algn="l" defTabSz="610870" rtl="0" eaLnBrk="1" latinLnBrk="0" hangingPunct="1">
              <a:spcBef>
                <a:spcPct val="0"/>
              </a:spcBef>
              <a:buNone/>
              <a:defRPr sz="8288"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44" dirty="0"/>
              <a:t>NISO Strategic Plan: Growth</a:t>
            </a:r>
          </a:p>
        </p:txBody>
      </p:sp>
    </p:spTree>
    <p:extLst>
      <p:ext uri="{BB962C8B-B14F-4D97-AF65-F5344CB8AC3E}">
        <p14:creationId xmlns:p14="http://schemas.microsoft.com/office/powerpoint/2010/main" val="225542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21" name="Title 1">
            <a:extLst>
              <a:ext uri="{FF2B5EF4-FFF2-40B4-BE49-F238E27FC236}">
                <a16:creationId xmlns:a16="http://schemas.microsoft.com/office/drawing/2014/main" id="{F70ACBF7-90A7-EC8C-1933-BA2D324CBC81}"/>
              </a:ext>
            </a:extLst>
          </p:cNvPr>
          <p:cNvSpPr>
            <a:spLocks noGrp="1"/>
          </p:cNvSpPr>
          <p:nvPr>
            <p:ph type="title"/>
          </p:nvPr>
        </p:nvSpPr>
        <p:spPr>
          <a:xfrm>
            <a:off x="839788" y="457199"/>
            <a:ext cx="4861704" cy="671209"/>
          </a:xfrm>
        </p:spPr>
        <p:txBody>
          <a:bodyPr>
            <a:normAutofit/>
          </a:bodyPr>
          <a:lstStyle/>
          <a:p>
            <a:r>
              <a:rPr lang="en-US" b="1" dirty="0"/>
              <a:t>Executing This Strategy</a:t>
            </a:r>
          </a:p>
        </p:txBody>
      </p:sp>
      <p:sp>
        <p:nvSpPr>
          <p:cNvPr id="523" name="Text Placeholder 3">
            <a:extLst>
              <a:ext uri="{FF2B5EF4-FFF2-40B4-BE49-F238E27FC236}">
                <a16:creationId xmlns:a16="http://schemas.microsoft.com/office/drawing/2014/main" id="{9477BF9B-5C72-EA31-E91D-1B70C151103B}"/>
              </a:ext>
            </a:extLst>
          </p:cNvPr>
          <p:cNvSpPr>
            <a:spLocks noGrp="1"/>
          </p:cNvSpPr>
          <p:nvPr>
            <p:ph type="body" sz="half" idx="2"/>
          </p:nvPr>
        </p:nvSpPr>
        <p:spPr>
          <a:xfrm>
            <a:off x="839788" y="1478604"/>
            <a:ext cx="4861704" cy="4922196"/>
          </a:xfrm>
        </p:spPr>
        <p:txBody>
          <a:bodyPr>
            <a:normAutofit/>
          </a:bodyPr>
          <a:lstStyle/>
          <a:p>
            <a:r>
              <a:rPr lang="en-US" sz="2000" dirty="0"/>
              <a:t>Beginning in 2024, we began a series of announcements and outreach to communicate these plans to the membership.</a:t>
            </a:r>
          </a:p>
          <a:p>
            <a:br>
              <a:rPr lang="en-US" sz="2000" dirty="0"/>
            </a:br>
            <a:r>
              <a:rPr lang="en-US" sz="2000" dirty="0"/>
              <a:t>Each of the items above is being tracked by the NISO Staff and the Board of Directors.</a:t>
            </a:r>
          </a:p>
          <a:p>
            <a:endParaRPr lang="en-US" sz="2000" dirty="0"/>
          </a:p>
          <a:p>
            <a:r>
              <a:rPr lang="en-US" sz="2000" dirty="0"/>
              <a:t>The Board has identified several KPIs related to the priorities noted previously and we will be reporting regularly on our progress.</a:t>
            </a:r>
          </a:p>
          <a:p>
            <a:br>
              <a:rPr lang="en-US" sz="2000" dirty="0"/>
            </a:br>
            <a:r>
              <a:rPr lang="en-US" sz="2000" dirty="0"/>
              <a:t>If necessary, adjustments can be made as NISO’s priorities change over time in response to market conditions.</a:t>
            </a:r>
          </a:p>
          <a:p>
            <a:endParaRPr lang="en-US" sz="2000" dirty="0"/>
          </a:p>
          <a:p>
            <a:endParaRPr lang="en-US" sz="2000" dirty="0"/>
          </a:p>
        </p:txBody>
      </p:sp>
      <p:sp>
        <p:nvSpPr>
          <p:cNvPr id="515" name="Google Shape;515;p13"/>
          <p:cNvSpPr txBox="1">
            <a:spLocks noGrp="1"/>
          </p:cNvSpPr>
          <p:nvPr>
            <p:ph type="sldNum" sz="quarter" idx="12"/>
          </p:nvPr>
        </p:nvSpPr>
        <p:spPr>
          <a:xfrm>
            <a:off x="8610600" y="6356350"/>
            <a:ext cx="2743200" cy="365125"/>
          </a:xfrm>
        </p:spPr>
        <p:txBody>
          <a:bodyPr spcFirstLastPara="1" lIns="91425" tIns="91425" rIns="91425" bIns="91425" anchor="ctr" anchorCtr="0">
            <a:normAutofit/>
          </a:bodyPr>
          <a:lstStyle/>
          <a:p>
            <a:pPr marL="0" lvl="0" indent="0" rtl="0">
              <a:lnSpc>
                <a:spcPct val="90000"/>
              </a:lnSpc>
              <a:spcBef>
                <a:spcPts val="0"/>
              </a:spcBef>
              <a:spcAft>
                <a:spcPts val="600"/>
              </a:spcAft>
              <a:buClr>
                <a:schemeClr val="accent1"/>
              </a:buClr>
              <a:buSzPts val="900"/>
              <a:buFont typeface="Trebuchet MS"/>
              <a:buNone/>
            </a:pPr>
            <a:fld id="{00000000-1234-1234-1234-123412341234}" type="slidenum">
              <a:rPr lang="en-US" sz="700" smtClean="0"/>
              <a:pPr marL="0" lvl="0" indent="0" rtl="0">
                <a:lnSpc>
                  <a:spcPct val="90000"/>
                </a:lnSpc>
                <a:spcBef>
                  <a:spcPts val="0"/>
                </a:spcBef>
                <a:spcAft>
                  <a:spcPts val="600"/>
                </a:spcAft>
                <a:buClr>
                  <a:schemeClr val="accent1"/>
                </a:buClr>
                <a:buSzPts val="900"/>
                <a:buFont typeface="Trebuchet MS"/>
                <a:buNone/>
              </a:pPr>
              <a:t>21</a:t>
            </a:fld>
            <a:endParaRPr lang="en-US" sz="700" dirty="0"/>
          </a:p>
        </p:txBody>
      </p:sp>
      <p:sp>
        <p:nvSpPr>
          <p:cNvPr id="516" name="Google Shape;516;p13" hidden="1"/>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600"/>
              </a:spcAft>
              <a:buNone/>
            </a:pPr>
            <a:r>
              <a:rPr lang="en-US"/>
              <a:t>June 25, 2024</a:t>
            </a:r>
            <a:endParaRPr lang="en-US" dirty="0"/>
          </a:p>
        </p:txBody>
      </p:sp>
      <p:graphicFrame>
        <p:nvGraphicFramePr>
          <p:cNvPr id="3" name="Diagram 2">
            <a:extLst>
              <a:ext uri="{FF2B5EF4-FFF2-40B4-BE49-F238E27FC236}">
                <a16:creationId xmlns:a16="http://schemas.microsoft.com/office/drawing/2014/main" id="{6DE442B2-6AF4-0B97-C838-17964D2DF55E}"/>
              </a:ext>
            </a:extLst>
          </p:cNvPr>
          <p:cNvGraphicFramePr/>
          <p:nvPr/>
        </p:nvGraphicFramePr>
        <p:xfrm>
          <a:off x="3965501" y="450868"/>
          <a:ext cx="7762672" cy="5960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11CA995-24C9-2B6C-A3BC-FB4A0B72F11D}"/>
              </a:ext>
            </a:extLst>
          </p:cNvPr>
          <p:cNvSpPr/>
          <p:nvPr/>
        </p:nvSpPr>
        <p:spPr>
          <a:xfrm rot="20294488">
            <a:off x="8931440" y="3760492"/>
            <a:ext cx="235352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rgbClr val="C00000"/>
                </a:solidFill>
                <a:effectLst/>
              </a:rPr>
              <a:t>Diversity</a:t>
            </a:r>
            <a:endParaRPr lang="en-US" sz="5400" b="1" cap="none" spc="0" dirty="0">
              <a:ln/>
              <a:solidFill>
                <a:srgbClr val="C00000"/>
              </a:solidFill>
              <a:effectLst/>
            </a:endParaRPr>
          </a:p>
        </p:txBody>
      </p:sp>
      <p:sp>
        <p:nvSpPr>
          <p:cNvPr id="5" name="Rectangle 4">
            <a:extLst>
              <a:ext uri="{FF2B5EF4-FFF2-40B4-BE49-F238E27FC236}">
                <a16:creationId xmlns:a16="http://schemas.microsoft.com/office/drawing/2014/main" id="{1EEF0599-251B-2E83-57C0-C61E49BB7C7C}"/>
              </a:ext>
            </a:extLst>
          </p:cNvPr>
          <p:cNvSpPr/>
          <p:nvPr/>
        </p:nvSpPr>
        <p:spPr>
          <a:xfrm rot="4496652">
            <a:off x="4100338" y="2127248"/>
            <a:ext cx="3708066"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C00000"/>
                </a:solidFill>
              </a:rPr>
              <a:t>Standards Development</a:t>
            </a:r>
            <a:endParaRPr lang="en-US" sz="2400" b="1" cap="none" spc="0" dirty="0">
              <a:ln/>
              <a:solidFill>
                <a:srgbClr val="C00000"/>
              </a:solidFill>
              <a:effectLst/>
            </a:endParaRPr>
          </a:p>
        </p:txBody>
      </p:sp>
      <p:pic>
        <p:nvPicPr>
          <p:cNvPr id="6" name="Google Shape;409;p3">
            <a:extLst>
              <a:ext uri="{FF2B5EF4-FFF2-40B4-BE49-F238E27FC236}">
                <a16:creationId xmlns:a16="http://schemas.microsoft.com/office/drawing/2014/main" id="{BB1F1C20-8824-9632-FC0D-323C690C76A7}"/>
              </a:ext>
            </a:extLst>
          </p:cNvPr>
          <p:cNvPicPr preferRelativeResize="0"/>
          <p:nvPr/>
        </p:nvPicPr>
        <p:blipFill rotWithShape="1">
          <a:blip r:embed="rId8">
            <a:alphaModFix/>
          </a:blip>
          <a:srcRect/>
          <a:stretch/>
        </p:blipFill>
        <p:spPr>
          <a:xfrm>
            <a:off x="8610600" y="311720"/>
            <a:ext cx="2988101" cy="1295400"/>
          </a:xfrm>
          <a:prstGeom prst="rect">
            <a:avLst/>
          </a:prstGeom>
          <a:noFill/>
          <a:ln>
            <a:noFill/>
          </a:ln>
        </p:spPr>
      </p:pic>
      <p:sp>
        <p:nvSpPr>
          <p:cNvPr id="2" name="Footer Placeholder 1">
            <a:extLst>
              <a:ext uri="{FF2B5EF4-FFF2-40B4-BE49-F238E27FC236}">
                <a16:creationId xmlns:a16="http://schemas.microsoft.com/office/drawing/2014/main" id="{85D6D378-4A95-ED79-1C64-62C56D0BBAE0}"/>
              </a:ext>
            </a:extLst>
          </p:cNvPr>
          <p:cNvSpPr>
            <a:spLocks noGrp="1"/>
          </p:cNvSpPr>
          <p:nvPr>
            <p:ph type="ftr" sz="quarter" idx="11"/>
          </p:nvPr>
        </p:nvSpPr>
        <p:spPr/>
        <p:txBody>
          <a:bodyPr/>
          <a:lstStyle/>
          <a:p>
            <a:r>
              <a:rPr lang="en-US"/>
              <a:t>2024 NISO Annual Membership Meeting</a:t>
            </a:r>
            <a:endParaRPr lang="en-US" dirty="0"/>
          </a:p>
        </p:txBody>
      </p:sp>
    </p:spTree>
    <p:extLst>
      <p:ext uri="{BB962C8B-B14F-4D97-AF65-F5344CB8AC3E}">
        <p14:creationId xmlns:p14="http://schemas.microsoft.com/office/powerpoint/2010/main" val="2516188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4"/>
          <p:cNvSpPr txBox="1">
            <a:spLocks noGrp="1"/>
          </p:cNvSpPr>
          <p:nvPr>
            <p:ph type="title"/>
          </p:nvPr>
        </p:nvSpPr>
        <p:spPr>
          <a:xfrm>
            <a:off x="893135" y="1924493"/>
            <a:ext cx="8739963" cy="18075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800"/>
              <a:buFont typeface="Trebuchet MS"/>
              <a:buNone/>
            </a:pPr>
            <a:r>
              <a:rPr lang="en-US" sz="4800" b="1" dirty="0"/>
              <a:t>Reflections on 2023-24</a:t>
            </a:r>
            <a:endParaRPr dirty="0"/>
          </a:p>
        </p:txBody>
      </p:sp>
      <p:sp>
        <p:nvSpPr>
          <p:cNvPr id="528" name="Google Shape;528;p14"/>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529" name="Google Shape;529;p14"/>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530" name="Google Shape;530;p14"/>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dirty="0"/>
          </a:p>
        </p:txBody>
      </p:sp>
      <p:pic>
        <p:nvPicPr>
          <p:cNvPr id="2" name="Google Shape;435;p5">
            <a:extLst>
              <a:ext uri="{FF2B5EF4-FFF2-40B4-BE49-F238E27FC236}">
                <a16:creationId xmlns:a16="http://schemas.microsoft.com/office/drawing/2014/main" id="{CD2C5918-34CD-398D-CCD6-4EFFEF2D8910}"/>
              </a:ext>
            </a:extLst>
          </p:cNvPr>
          <p:cNvPicPr preferRelativeResize="0"/>
          <p:nvPr/>
        </p:nvPicPr>
        <p:blipFill rotWithShape="1">
          <a:blip r:embed="rId3">
            <a:alphaModFix/>
          </a:blip>
          <a:srcRect/>
          <a:stretch/>
        </p:blipFill>
        <p:spPr>
          <a:xfrm>
            <a:off x="8587409" y="-1"/>
            <a:ext cx="3604591" cy="1610139"/>
          </a:xfrm>
          <a:prstGeom prst="rect">
            <a:avLst/>
          </a:prstGeom>
          <a:solidFill>
            <a:schemeClr val="lt1"/>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5"/>
          <p:cNvSpPr txBox="1">
            <a:spLocks noGrp="1"/>
          </p:cNvSpPr>
          <p:nvPr>
            <p:ph type="title"/>
          </p:nvPr>
        </p:nvSpPr>
        <p:spPr>
          <a:xfrm>
            <a:off x="838200" y="365125"/>
            <a:ext cx="10515600" cy="1325563"/>
          </a:xfrm>
        </p:spPr>
        <p:txBody>
          <a:bodyPr spcFirstLastPara="1" lIns="91425" tIns="45700" rIns="91425" bIns="45700" anchor="ctr" anchorCtr="0">
            <a:normAutofit/>
          </a:bodyPr>
          <a:lstStyle/>
          <a:p>
            <a:pPr marL="0" lvl="0" indent="0" rtl="0">
              <a:spcBef>
                <a:spcPts val="0"/>
              </a:spcBef>
              <a:spcAft>
                <a:spcPts val="0"/>
              </a:spcAft>
              <a:buClr>
                <a:schemeClr val="accent2"/>
              </a:buClr>
              <a:buSzPts val="3600"/>
              <a:buFont typeface="Trebuchet MS"/>
              <a:buNone/>
            </a:pPr>
            <a:r>
              <a:rPr lang="en-US" dirty="0"/>
              <a:t>June 22, 1939</a:t>
            </a:r>
          </a:p>
        </p:txBody>
      </p:sp>
      <p:pic>
        <p:nvPicPr>
          <p:cNvPr id="3" name="Content Placeholder 2" descr="A gold number and text in a circle of lights&#10;&#10;Description automatically generated with medium confidence">
            <a:extLst>
              <a:ext uri="{FF2B5EF4-FFF2-40B4-BE49-F238E27FC236}">
                <a16:creationId xmlns:a16="http://schemas.microsoft.com/office/drawing/2014/main" id="{04520F61-FA12-84FA-C575-75A7252CBEDF}"/>
              </a:ext>
            </a:extLst>
          </p:cNvPr>
          <p:cNvPicPr>
            <a:picLocks noGrp="1" noChangeAspect="1"/>
          </p:cNvPicPr>
          <p:nvPr>
            <p:ph idx="1"/>
          </p:nvPr>
        </p:nvPicPr>
        <p:blipFill>
          <a:blip r:embed="rId3"/>
          <a:stretch>
            <a:fillRect/>
          </a:stretch>
        </p:blipFill>
        <p:spPr>
          <a:xfrm>
            <a:off x="5337313" y="0"/>
            <a:ext cx="6858000" cy="6858000"/>
          </a:xfrm>
          <a:prstGeom prst="rect">
            <a:avLst/>
          </a:prstGeom>
          <a:noFill/>
          <a:ln>
            <a:noFill/>
          </a:ln>
        </p:spPr>
      </p:pic>
      <p:sp>
        <p:nvSpPr>
          <p:cNvPr id="537" name="Google Shape;537;p15"/>
          <p:cNvSpPr txBox="1">
            <a:spLocks noGrp="1"/>
          </p:cNvSpPr>
          <p:nvPr>
            <p:ph type="dt" sz="half" idx="10"/>
          </p:nvPr>
        </p:nvSpPr>
        <p:spPr>
          <a:xfrm>
            <a:off x="838200" y="6356350"/>
            <a:ext cx="2743200" cy="365125"/>
          </a:xfrm>
        </p:spPr>
        <p:txBody>
          <a:bodyPr spcFirstLastPara="1" lIns="91425" tIns="45700" rIns="91425" bIns="45700" anchor="ctr" anchorCtr="0">
            <a:normAutofit/>
          </a:bodyPr>
          <a:lstStyle/>
          <a:p>
            <a:pPr marL="0" lvl="0" indent="0" rtl="0">
              <a:spcBef>
                <a:spcPts val="0"/>
              </a:spcBef>
              <a:spcAft>
                <a:spcPts val="600"/>
              </a:spcAft>
              <a:buNone/>
            </a:pPr>
            <a:r>
              <a:rPr lang="en-US"/>
              <a:t>June 25, 2024</a:t>
            </a:r>
          </a:p>
        </p:txBody>
      </p:sp>
      <p:sp>
        <p:nvSpPr>
          <p:cNvPr id="538" name="Google Shape;538;p15"/>
          <p:cNvSpPr txBox="1">
            <a:spLocks noGrp="1"/>
          </p:cNvSpPr>
          <p:nvPr>
            <p:ph type="ftr" sz="quarter" idx="11"/>
          </p:nvPr>
        </p:nvSpPr>
        <p:spPr>
          <a:xfrm>
            <a:off x="4038600" y="6356350"/>
            <a:ext cx="4114800" cy="365125"/>
          </a:xfrm>
        </p:spPr>
        <p:txBody>
          <a:bodyPr spcFirstLastPara="1" lIns="91425" tIns="45700" rIns="91425" bIns="45700" anchor="ctr" anchorCtr="0">
            <a:normAutofit/>
          </a:bodyPr>
          <a:lstStyle/>
          <a:p>
            <a:pPr marL="0" lvl="0" indent="0" rtl="0">
              <a:spcBef>
                <a:spcPts val="0"/>
              </a:spcBef>
              <a:spcAft>
                <a:spcPts val="600"/>
              </a:spcAft>
              <a:buNone/>
            </a:pPr>
            <a:r>
              <a:rPr lang="en-US"/>
              <a:t>2024 NISO Annual Membership Meeting</a:t>
            </a:r>
          </a:p>
        </p:txBody>
      </p:sp>
      <p:sp>
        <p:nvSpPr>
          <p:cNvPr id="539" name="Google Shape;539;p15"/>
          <p:cNvSpPr txBox="1">
            <a:spLocks noGrp="1"/>
          </p:cNvSpPr>
          <p:nvPr>
            <p:ph type="sldNum" sz="quarter" idx="12"/>
          </p:nvPr>
        </p:nvSpPr>
        <p:spPr>
          <a:xfrm>
            <a:off x="8610600" y="6356350"/>
            <a:ext cx="2743200" cy="365125"/>
          </a:xfrm>
        </p:spPr>
        <p:txBody>
          <a:bodyPr spcFirstLastPara="1" lIns="91425" tIns="45700" rIns="91425" bIns="45700" anchor="ctr" anchorCtr="0">
            <a:normAutofit/>
          </a:bodyPr>
          <a:lstStyle/>
          <a:p>
            <a:pPr marL="0" lvl="0" indent="0" rtl="0">
              <a:spcBef>
                <a:spcPts val="0"/>
              </a:spcBef>
              <a:spcAft>
                <a:spcPts val="600"/>
              </a:spcAft>
              <a:buNone/>
            </a:pPr>
            <a:fld id="{00000000-1234-1234-1234-123412341234}" type="slidenum">
              <a:rPr lang="en-US"/>
              <a:pPr marL="0" lvl="0" indent="0" rtl="0">
                <a:spcBef>
                  <a:spcPts val="0"/>
                </a:spcBef>
                <a:spcAft>
                  <a:spcPts val="600"/>
                </a:spcAft>
                <a:buNone/>
              </a:pPr>
              <a:t>23</a:t>
            </a:fld>
            <a:endParaRPr lang="en-US"/>
          </a:p>
        </p:txBody>
      </p:sp>
      <p:pic>
        <p:nvPicPr>
          <p:cNvPr id="5" name="Picture 4">
            <a:extLst>
              <a:ext uri="{FF2B5EF4-FFF2-40B4-BE49-F238E27FC236}">
                <a16:creationId xmlns:a16="http://schemas.microsoft.com/office/drawing/2014/main" id="{FC35E714-BBC8-F15A-1090-8A870086A9FC}"/>
              </a:ext>
            </a:extLst>
          </p:cNvPr>
          <p:cNvPicPr>
            <a:picLocks noChangeAspect="1"/>
          </p:cNvPicPr>
          <p:nvPr/>
        </p:nvPicPr>
        <p:blipFill rotWithShape="1">
          <a:blip r:embed="rId4"/>
          <a:srcRect l="16716" t="9830" r="8912"/>
          <a:stretch/>
        </p:blipFill>
        <p:spPr>
          <a:xfrm>
            <a:off x="581721" y="2305878"/>
            <a:ext cx="4322958" cy="224624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5"/>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3600"/>
              <a:buFont typeface="Trebuchet MS"/>
              <a:buNone/>
            </a:pPr>
            <a:r>
              <a:rPr lang="en-US" dirty="0"/>
              <a:t>2023-24 Serving our community</a:t>
            </a:r>
            <a:endParaRPr dirty="0"/>
          </a:p>
        </p:txBody>
      </p:sp>
      <p:sp>
        <p:nvSpPr>
          <p:cNvPr id="536" name="Google Shape;536;p15"/>
          <p:cNvSpPr txBox="1">
            <a:spLocks noGrp="1"/>
          </p:cNvSpPr>
          <p:nvPr>
            <p:ph idx="1"/>
          </p:nvPr>
        </p:nvSpPr>
        <p:spPr>
          <a:xfrm>
            <a:off x="677334" y="1270000"/>
            <a:ext cx="9508065" cy="4771364"/>
          </a:xfrm>
          <a:prstGeom prst="rect">
            <a:avLst/>
          </a:prstGeom>
          <a:noFill/>
          <a:ln>
            <a:noFill/>
          </a:ln>
        </p:spPr>
        <p:txBody>
          <a:bodyPr spcFirstLastPara="1" wrap="square" lIns="91425" tIns="45700" rIns="91425" bIns="45700" anchor="t" anchorCtr="0">
            <a:normAutofit fontScale="92500"/>
          </a:bodyPr>
          <a:lstStyle/>
          <a:p>
            <a:pPr marL="342891" lvl="0" indent="-342891" algn="l" rtl="0">
              <a:spcBef>
                <a:spcPts val="0"/>
              </a:spcBef>
              <a:spcAft>
                <a:spcPts val="0"/>
              </a:spcAft>
              <a:buSzPts val="1600"/>
              <a:buChar char="►"/>
            </a:pPr>
            <a:r>
              <a:rPr lang="en-US" dirty="0"/>
              <a:t>NISO now has 38 active working groups, subgroups, and maintenance committees</a:t>
            </a:r>
          </a:p>
          <a:p>
            <a:pPr marL="800091" lvl="1" indent="-342891">
              <a:spcBef>
                <a:spcPts val="0"/>
              </a:spcBef>
              <a:buSzPts val="1600"/>
              <a:buChar char="►"/>
            </a:pPr>
            <a:r>
              <a:rPr lang="en-US" sz="2000" dirty="0"/>
              <a:t>By </a:t>
            </a:r>
            <a:r>
              <a:rPr lang="en-US" dirty="0"/>
              <a:t>comparison</a:t>
            </a:r>
            <a:r>
              <a:rPr lang="en-US" sz="2000" dirty="0"/>
              <a:t>, in 2009, NISO had 13 active projects</a:t>
            </a:r>
          </a:p>
          <a:p>
            <a:pPr marL="342891" indent="-342891">
              <a:spcBef>
                <a:spcPts val="0"/>
              </a:spcBef>
              <a:buSzPts val="1600"/>
              <a:buChar char="►"/>
            </a:pPr>
            <a:endParaRPr lang="en-US" dirty="0"/>
          </a:p>
          <a:p>
            <a:pPr marL="342891" indent="-342891">
              <a:spcBef>
                <a:spcPts val="0"/>
              </a:spcBef>
              <a:buSzPts val="1600"/>
              <a:buChar char="►"/>
            </a:pPr>
            <a:r>
              <a:rPr lang="en-US" dirty="0"/>
              <a:t>NISO hosted 47 virtual events, two in-person events, and the NISO Plus Virtual Conference, or an average more than 4 per month </a:t>
            </a:r>
          </a:p>
          <a:p>
            <a:pPr marL="800091" lvl="1" indent="-342891">
              <a:spcBef>
                <a:spcPts val="0"/>
              </a:spcBef>
              <a:buSzPts val="1600"/>
              <a:buChar char="►"/>
            </a:pPr>
            <a:r>
              <a:rPr lang="en-US" dirty="0"/>
              <a:t>By comparison in 2009, NISO hosted 13 virtual events and 3 in-person</a:t>
            </a:r>
          </a:p>
          <a:p>
            <a:pPr marL="800091" lvl="1" indent="-342891">
              <a:spcBef>
                <a:spcPts val="0"/>
              </a:spcBef>
              <a:buSzPts val="1600"/>
              <a:buChar char="►"/>
            </a:pPr>
            <a:endParaRPr lang="en-US" dirty="0"/>
          </a:p>
          <a:p>
            <a:pPr marL="342891" indent="-342891">
              <a:spcBef>
                <a:spcPts val="0"/>
              </a:spcBef>
              <a:buSzPts val="1600"/>
              <a:buChar char="►"/>
            </a:pPr>
            <a:r>
              <a:rPr lang="en-US" dirty="0"/>
              <a:t>NISO membership is now more than 1,000 organizations</a:t>
            </a:r>
          </a:p>
          <a:p>
            <a:pPr marL="800091" lvl="1" indent="-342891">
              <a:spcBef>
                <a:spcPts val="0"/>
              </a:spcBef>
              <a:buSzPts val="1600"/>
              <a:buChar char="►"/>
            </a:pPr>
            <a:r>
              <a:rPr lang="en-US" dirty="0"/>
              <a:t>By comparison in 2009, NISO had 109 members</a:t>
            </a:r>
          </a:p>
          <a:p>
            <a:pPr marL="457200" lvl="1" indent="0">
              <a:spcBef>
                <a:spcPts val="0"/>
              </a:spcBef>
              <a:buSzPts val="1600"/>
              <a:buNone/>
            </a:pPr>
            <a:endParaRPr lang="en-US" dirty="0"/>
          </a:p>
          <a:p>
            <a:pPr marL="342891" indent="-342891">
              <a:spcBef>
                <a:spcPts val="0"/>
              </a:spcBef>
              <a:buSzPts val="1600"/>
              <a:buChar char="►"/>
            </a:pPr>
            <a:r>
              <a:rPr lang="en-US" dirty="0"/>
              <a:t>NISO Plus 23 events drew more than 700 participants online and in-person</a:t>
            </a:r>
            <a:endParaRPr sz="2000" dirty="0"/>
          </a:p>
        </p:txBody>
      </p:sp>
      <p:sp>
        <p:nvSpPr>
          <p:cNvPr id="537" name="Google Shape;537;p15"/>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538" name="Google Shape;538;p15"/>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539" name="Google Shape;539;p15"/>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dirty="0"/>
          </a:p>
        </p:txBody>
      </p:sp>
    </p:spTree>
    <p:extLst>
      <p:ext uri="{BB962C8B-B14F-4D97-AF65-F5344CB8AC3E}">
        <p14:creationId xmlns:p14="http://schemas.microsoft.com/office/powerpoint/2010/main" val="1381940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DB30-FE7A-C36A-D3FF-0588AE5EC1B7}"/>
              </a:ext>
            </a:extLst>
          </p:cNvPr>
          <p:cNvSpPr>
            <a:spLocks noGrp="1"/>
          </p:cNvSpPr>
          <p:nvPr>
            <p:ph type="title"/>
          </p:nvPr>
        </p:nvSpPr>
        <p:spPr>
          <a:xfrm>
            <a:off x="838200" y="365125"/>
            <a:ext cx="10515600" cy="1009947"/>
          </a:xfrm>
        </p:spPr>
        <p:txBody>
          <a:bodyPr/>
          <a:lstStyle/>
          <a:p>
            <a:pPr algn="ctr"/>
            <a:r>
              <a:rPr lang="en-US" dirty="0"/>
              <a:t>Consensus isn’t always easy</a:t>
            </a:r>
          </a:p>
        </p:txBody>
      </p:sp>
      <p:pic>
        <p:nvPicPr>
          <p:cNvPr id="8" name="Content Placeholder 7" descr="A group of people clapping&#10;&#10;Description automatically generated">
            <a:extLst>
              <a:ext uri="{FF2B5EF4-FFF2-40B4-BE49-F238E27FC236}">
                <a16:creationId xmlns:a16="http://schemas.microsoft.com/office/drawing/2014/main" id="{62DE361F-C85E-C246-448F-9C769DB02128}"/>
              </a:ext>
            </a:extLst>
          </p:cNvPr>
          <p:cNvPicPr>
            <a:picLocks noGrp="1" noChangeAspect="1"/>
          </p:cNvPicPr>
          <p:nvPr>
            <p:ph idx="1"/>
          </p:nvPr>
        </p:nvPicPr>
        <p:blipFill>
          <a:blip r:embed="rId2"/>
          <a:stretch>
            <a:fillRect/>
          </a:stretch>
        </p:blipFill>
        <p:spPr>
          <a:xfrm>
            <a:off x="1249950" y="1375072"/>
            <a:ext cx="9692100" cy="5432294"/>
          </a:xfrm>
        </p:spPr>
      </p:pic>
      <p:sp>
        <p:nvSpPr>
          <p:cNvPr id="4" name="Date Placeholder 3">
            <a:extLst>
              <a:ext uri="{FF2B5EF4-FFF2-40B4-BE49-F238E27FC236}">
                <a16:creationId xmlns:a16="http://schemas.microsoft.com/office/drawing/2014/main" id="{FFC269B0-9BA2-ED10-DBE2-925DD3EA65FE}"/>
              </a:ext>
            </a:extLst>
          </p:cNvPr>
          <p:cNvSpPr>
            <a:spLocks noGrp="1"/>
          </p:cNvSpPr>
          <p:nvPr>
            <p:ph type="dt" sz="half" idx="10"/>
          </p:nvPr>
        </p:nvSpPr>
        <p:spPr/>
        <p:txBody>
          <a:bodyPr/>
          <a:lstStyle/>
          <a:p>
            <a:r>
              <a:rPr lang="en-US"/>
              <a:t>June 25, 2024</a:t>
            </a:r>
            <a:endParaRPr lang="en-US" dirty="0"/>
          </a:p>
        </p:txBody>
      </p:sp>
      <p:sp>
        <p:nvSpPr>
          <p:cNvPr id="5" name="Footer Placeholder 4">
            <a:extLst>
              <a:ext uri="{FF2B5EF4-FFF2-40B4-BE49-F238E27FC236}">
                <a16:creationId xmlns:a16="http://schemas.microsoft.com/office/drawing/2014/main" id="{0DF651FB-C6CA-E4FC-1FB4-DBD78AA8574B}"/>
              </a:ext>
            </a:extLst>
          </p:cNvPr>
          <p:cNvSpPr>
            <a:spLocks noGrp="1"/>
          </p:cNvSpPr>
          <p:nvPr>
            <p:ph type="ftr" sz="quarter" idx="11"/>
          </p:nvPr>
        </p:nvSpPr>
        <p:spPr/>
        <p:txBody>
          <a:bodyPr/>
          <a:lstStyle/>
          <a:p>
            <a:r>
              <a:rPr lang="en-US"/>
              <a:t>2024 NISO Annual Membership Meeting</a:t>
            </a:r>
            <a:endParaRPr lang="en-US" dirty="0"/>
          </a:p>
        </p:txBody>
      </p:sp>
      <p:sp>
        <p:nvSpPr>
          <p:cNvPr id="6" name="Slide Number Placeholder 5">
            <a:extLst>
              <a:ext uri="{FF2B5EF4-FFF2-40B4-BE49-F238E27FC236}">
                <a16:creationId xmlns:a16="http://schemas.microsoft.com/office/drawing/2014/main" id="{B21A73DF-D8C0-5F03-9828-F8855BF85AD4}"/>
              </a:ext>
            </a:extLst>
          </p:cNvPr>
          <p:cNvSpPr>
            <a:spLocks noGrp="1"/>
          </p:cNvSpPr>
          <p:nvPr>
            <p:ph type="sldNum" sz="quarter" idx="12"/>
          </p:nvPr>
        </p:nvSpPr>
        <p:spPr/>
        <p:txBody>
          <a:bodyPr/>
          <a:lstStyle/>
          <a:p>
            <a:fld id="{503F8C6A-6F40-9341-AA3D-4D5067D6A884}" type="slidenum">
              <a:rPr lang="en-US" smtClean="0"/>
              <a:t>25</a:t>
            </a:fld>
            <a:endParaRPr lang="en-US" dirty="0"/>
          </a:p>
        </p:txBody>
      </p:sp>
    </p:spTree>
    <p:extLst>
      <p:ext uri="{BB962C8B-B14F-4D97-AF65-F5344CB8AC3E}">
        <p14:creationId xmlns:p14="http://schemas.microsoft.com/office/powerpoint/2010/main" val="86449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6"/>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3600"/>
              <a:buFont typeface="Trebuchet MS"/>
              <a:buNone/>
            </a:pPr>
            <a:r>
              <a:rPr lang="en-US" dirty="0"/>
              <a:t>NISO Standards Development Work in 2023</a:t>
            </a:r>
            <a:endParaRPr dirty="0"/>
          </a:p>
        </p:txBody>
      </p:sp>
      <p:sp>
        <p:nvSpPr>
          <p:cNvPr id="554" name="Google Shape;554;p16"/>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555" name="Google Shape;555;p16"/>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556" name="Google Shape;556;p16"/>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dirty="0"/>
          </a:p>
        </p:txBody>
      </p:sp>
      <p:sp>
        <p:nvSpPr>
          <p:cNvPr id="546" name="Google Shape;546;p16"/>
          <p:cNvSpPr txBox="1"/>
          <p:nvPr/>
        </p:nvSpPr>
        <p:spPr>
          <a:xfrm>
            <a:off x="554636" y="1454046"/>
            <a:ext cx="128915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FF2D17"/>
                </a:solidFill>
                <a:latin typeface="Stardos Stencil"/>
                <a:sym typeface="Stardos Stencil"/>
              </a:rPr>
              <a:t>3</a:t>
            </a:r>
            <a:endParaRPr dirty="0"/>
          </a:p>
        </p:txBody>
      </p:sp>
      <p:sp>
        <p:nvSpPr>
          <p:cNvPr id="547" name="Google Shape;547;p16"/>
          <p:cNvSpPr txBox="1"/>
          <p:nvPr/>
        </p:nvSpPr>
        <p:spPr>
          <a:xfrm>
            <a:off x="1199213" y="1761822"/>
            <a:ext cx="83495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2"/>
                </a:solidFill>
                <a:latin typeface="Arial"/>
                <a:ea typeface="Arial"/>
                <a:cs typeface="Arial"/>
                <a:sym typeface="Arial"/>
              </a:rPr>
              <a:t>Newly Published RP or Standards</a:t>
            </a:r>
            <a:endParaRPr dirty="0"/>
          </a:p>
        </p:txBody>
      </p:sp>
      <p:sp>
        <p:nvSpPr>
          <p:cNvPr id="548" name="Google Shape;548;p16"/>
          <p:cNvSpPr txBox="1"/>
          <p:nvPr/>
        </p:nvSpPr>
        <p:spPr>
          <a:xfrm>
            <a:off x="1998689" y="2346597"/>
            <a:ext cx="128915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FF2D17"/>
                </a:solidFill>
                <a:latin typeface="Stardos Stencil"/>
                <a:ea typeface="Stardos Stencil"/>
                <a:cs typeface="Stardos Stencil"/>
                <a:sym typeface="Stardos Stencil"/>
              </a:rPr>
              <a:t>2</a:t>
            </a:r>
            <a:endParaRPr dirty="0"/>
          </a:p>
        </p:txBody>
      </p:sp>
      <p:sp>
        <p:nvSpPr>
          <p:cNvPr id="549" name="Google Shape;549;p16"/>
          <p:cNvSpPr txBox="1"/>
          <p:nvPr/>
        </p:nvSpPr>
        <p:spPr>
          <a:xfrm>
            <a:off x="2643266" y="2654373"/>
            <a:ext cx="83495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2"/>
                </a:solidFill>
                <a:latin typeface="Arial"/>
                <a:ea typeface="Arial"/>
                <a:cs typeface="Arial"/>
                <a:sym typeface="Arial"/>
              </a:rPr>
              <a:t>Drafts for public comment issued</a:t>
            </a:r>
            <a:endParaRPr dirty="0"/>
          </a:p>
        </p:txBody>
      </p:sp>
      <p:sp>
        <p:nvSpPr>
          <p:cNvPr id="550" name="Google Shape;550;p16"/>
          <p:cNvSpPr txBox="1"/>
          <p:nvPr/>
        </p:nvSpPr>
        <p:spPr>
          <a:xfrm>
            <a:off x="1199213" y="3475295"/>
            <a:ext cx="128915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FF2D17"/>
                </a:solidFill>
                <a:latin typeface="Stardos Stencil"/>
                <a:sym typeface="Stardos Stencil"/>
              </a:rPr>
              <a:t>4</a:t>
            </a:r>
            <a:endParaRPr dirty="0"/>
          </a:p>
        </p:txBody>
      </p:sp>
      <p:sp>
        <p:nvSpPr>
          <p:cNvPr id="551" name="Google Shape;551;p16"/>
          <p:cNvSpPr txBox="1"/>
          <p:nvPr/>
        </p:nvSpPr>
        <p:spPr>
          <a:xfrm>
            <a:off x="1843790" y="3783071"/>
            <a:ext cx="83495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2"/>
                </a:solidFill>
                <a:latin typeface="Arial"/>
                <a:ea typeface="Arial"/>
                <a:cs typeface="Arial"/>
                <a:sym typeface="Arial"/>
              </a:rPr>
              <a:t>New Projects/Groups Launched</a:t>
            </a:r>
            <a:endParaRPr dirty="0"/>
          </a:p>
        </p:txBody>
      </p:sp>
      <p:sp>
        <p:nvSpPr>
          <p:cNvPr id="552" name="Google Shape;552;p16"/>
          <p:cNvSpPr txBox="1"/>
          <p:nvPr/>
        </p:nvSpPr>
        <p:spPr>
          <a:xfrm>
            <a:off x="607381" y="4603991"/>
            <a:ext cx="128915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FF2D17"/>
                </a:solidFill>
                <a:latin typeface="Stardos Stencil"/>
                <a:ea typeface="Stardos Stencil"/>
                <a:cs typeface="Stardos Stencil"/>
                <a:sym typeface="Stardos Stencil"/>
              </a:rPr>
              <a:t>1</a:t>
            </a:r>
            <a:endParaRPr dirty="0"/>
          </a:p>
        </p:txBody>
      </p:sp>
      <p:sp>
        <p:nvSpPr>
          <p:cNvPr id="553" name="Google Shape;553;p16"/>
          <p:cNvSpPr txBox="1"/>
          <p:nvPr/>
        </p:nvSpPr>
        <p:spPr>
          <a:xfrm>
            <a:off x="1251958" y="4911767"/>
            <a:ext cx="8349521"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2"/>
                </a:solidFill>
                <a:latin typeface="Arial"/>
                <a:ea typeface="Arial"/>
                <a:cs typeface="Arial"/>
                <a:sym typeface="Arial"/>
              </a:rPr>
              <a:t>New Grant of $49,000 to support NISO Plus Scholarships</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20"/>
          <p:cNvSpPr txBox="1">
            <a:spLocks noGrp="1"/>
          </p:cNvSpPr>
          <p:nvPr>
            <p:ph type="title"/>
          </p:nvPr>
        </p:nvSpPr>
        <p:spPr>
          <a:xfrm>
            <a:off x="1143000" y="533401"/>
            <a:ext cx="9906000" cy="8254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4400"/>
              <a:buFont typeface="Play"/>
              <a:buNone/>
            </a:pPr>
            <a:r>
              <a:rPr lang="en-US" b="1" dirty="0">
                <a:latin typeface="Eurostile" panose="020B0504020202050204" pitchFamily="34" charset="77"/>
              </a:rPr>
              <a:t>NISO PLUS</a:t>
            </a:r>
            <a:endParaRPr dirty="0">
              <a:latin typeface="Eurostile" panose="020B0504020202050204" pitchFamily="34" charset="77"/>
            </a:endParaRPr>
          </a:p>
        </p:txBody>
      </p:sp>
      <p:sp>
        <p:nvSpPr>
          <p:cNvPr id="597" name="Google Shape;597;p20"/>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rmAutofit/>
          </a:bodyPr>
          <a:lstStyle/>
          <a:p>
            <a:pPr marL="228600" lvl="0" indent="-106679" algn="l" rtl="0">
              <a:lnSpc>
                <a:spcPct val="100000"/>
              </a:lnSpc>
              <a:spcBef>
                <a:spcPts val="0"/>
              </a:spcBef>
              <a:spcAft>
                <a:spcPts val="0"/>
              </a:spcAft>
              <a:buClr>
                <a:schemeClr val="lt2"/>
              </a:buClr>
              <a:buSzPts val="1920"/>
              <a:buNone/>
            </a:pPr>
            <a:endParaRPr dirty="0"/>
          </a:p>
        </p:txBody>
      </p:sp>
      <p:sp>
        <p:nvSpPr>
          <p:cNvPr id="599" name="Google Shape;599;p20"/>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r>
              <a:rPr lang="en-US"/>
              <a:t>June 25, 2024</a:t>
            </a:r>
            <a:endParaRPr dirty="0"/>
          </a:p>
        </p:txBody>
      </p:sp>
      <p:sp>
        <p:nvSpPr>
          <p:cNvPr id="600" name="Google Shape;600;p20"/>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2024 NISO Annual Membership Meeting</a:t>
            </a:r>
            <a:endParaRPr dirty="0"/>
          </a:p>
        </p:txBody>
      </p:sp>
      <p:sp>
        <p:nvSpPr>
          <p:cNvPr id="601" name="Google Shape;601;p20"/>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27</a:t>
            </a:fld>
            <a:endParaRPr dirty="0"/>
          </a:p>
        </p:txBody>
      </p:sp>
      <p:pic>
        <p:nvPicPr>
          <p:cNvPr id="4" name="Picture 3" descr="A sign saying &quot;Welcome to NISO Plus 2024&quot; and indicating that Registration is upstairs with an arrow pointing upward.">
            <a:extLst>
              <a:ext uri="{FF2B5EF4-FFF2-40B4-BE49-F238E27FC236}">
                <a16:creationId xmlns:a16="http://schemas.microsoft.com/office/drawing/2014/main" id="{4A3233D7-BCF6-960A-D36F-6C30B7F63294}"/>
              </a:ext>
            </a:extLst>
          </p:cNvPr>
          <p:cNvPicPr>
            <a:picLocks noChangeAspect="1"/>
          </p:cNvPicPr>
          <p:nvPr/>
        </p:nvPicPr>
        <p:blipFill rotWithShape="1">
          <a:blip r:embed="rId3"/>
          <a:srcRect l="17021" b="6375"/>
          <a:stretch/>
        </p:blipFill>
        <p:spPr>
          <a:xfrm rot="5400000">
            <a:off x="5745402" y="527066"/>
            <a:ext cx="6855028" cy="580089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hexagons with text&#10;&#10;Description automatically generated">
            <a:extLst>
              <a:ext uri="{FF2B5EF4-FFF2-40B4-BE49-F238E27FC236}">
                <a16:creationId xmlns:a16="http://schemas.microsoft.com/office/drawing/2014/main" id="{8166B6D3-7A94-8B14-8FFE-263D40EE143D}"/>
              </a:ext>
            </a:extLst>
          </p:cNvPr>
          <p:cNvPicPr>
            <a:picLocks noChangeAspect="1"/>
          </p:cNvPicPr>
          <p:nvPr/>
        </p:nvPicPr>
        <p:blipFill>
          <a:blip r:embed="rId3"/>
          <a:stretch>
            <a:fillRect/>
          </a:stretch>
        </p:blipFill>
        <p:spPr>
          <a:xfrm>
            <a:off x="2995858" y="1687694"/>
            <a:ext cx="6783943" cy="4507897"/>
          </a:xfrm>
          <a:prstGeom prst="rect">
            <a:avLst/>
          </a:prstGeom>
        </p:spPr>
      </p:pic>
      <p:sp>
        <p:nvSpPr>
          <p:cNvPr id="2" name="Title 1">
            <a:extLst>
              <a:ext uri="{FF2B5EF4-FFF2-40B4-BE49-F238E27FC236}">
                <a16:creationId xmlns:a16="http://schemas.microsoft.com/office/drawing/2014/main" id="{FFE383D4-B779-8DCE-3E28-CCDA44383EC7}"/>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6D8AA719-E250-E97B-47C2-94D0927918E0}"/>
              </a:ext>
            </a:extLst>
          </p:cNvPr>
          <p:cNvSpPr>
            <a:spLocks noGrp="1"/>
          </p:cNvSpPr>
          <p:nvPr>
            <p:ph type="dt" idx="10"/>
          </p:nvPr>
        </p:nvSpPr>
        <p:spPr/>
        <p:txBody>
          <a:bodyPr/>
          <a:lstStyle/>
          <a:p>
            <a:r>
              <a:rPr lang="en-US"/>
              <a:t>June 25, 2024</a:t>
            </a:r>
            <a:endParaRPr lang="en-US" dirty="0"/>
          </a:p>
        </p:txBody>
      </p:sp>
      <p:sp>
        <p:nvSpPr>
          <p:cNvPr id="5" name="Footer Placeholder 4">
            <a:extLst>
              <a:ext uri="{FF2B5EF4-FFF2-40B4-BE49-F238E27FC236}">
                <a16:creationId xmlns:a16="http://schemas.microsoft.com/office/drawing/2014/main" id="{0FC67591-CF52-1A5C-1C85-D904A8093574}"/>
              </a:ext>
            </a:extLst>
          </p:cNvPr>
          <p:cNvSpPr>
            <a:spLocks noGrp="1"/>
          </p:cNvSpPr>
          <p:nvPr>
            <p:ph type="ftr" idx="11"/>
          </p:nvPr>
        </p:nvSpPr>
        <p:spPr/>
        <p:txBody>
          <a:bodyPr/>
          <a:lstStyle/>
          <a:p>
            <a:r>
              <a:rPr lang="en-US"/>
              <a:t>2024 NISO Annual Membership Meeting</a:t>
            </a:r>
            <a:endParaRPr lang="en-US" dirty="0"/>
          </a:p>
        </p:txBody>
      </p:sp>
      <p:sp>
        <p:nvSpPr>
          <p:cNvPr id="6" name="Slide Number Placeholder 5">
            <a:extLst>
              <a:ext uri="{FF2B5EF4-FFF2-40B4-BE49-F238E27FC236}">
                <a16:creationId xmlns:a16="http://schemas.microsoft.com/office/drawing/2014/main" id="{7E486A58-48BE-02C3-533A-5551B5201B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pic>
        <p:nvPicPr>
          <p:cNvPr id="8" name="Picture 7" descr="A photo of the NISO Plus Forum with people sitting around tables talking at the AGU meeting facility.">
            <a:extLst>
              <a:ext uri="{FF2B5EF4-FFF2-40B4-BE49-F238E27FC236}">
                <a16:creationId xmlns:a16="http://schemas.microsoft.com/office/drawing/2014/main" id="{C40B00D3-C698-7497-B0EA-E408F74CDE18}"/>
              </a:ext>
            </a:extLst>
          </p:cNvPr>
          <p:cNvPicPr>
            <a:picLocks noChangeAspect="1"/>
          </p:cNvPicPr>
          <p:nvPr/>
        </p:nvPicPr>
        <p:blipFill rotWithShape="1">
          <a:blip r:embed="rId4"/>
          <a:srcRect l="-2275" t="21080" r="6068" b="23168"/>
          <a:stretch/>
        </p:blipFill>
        <p:spPr>
          <a:xfrm>
            <a:off x="-64497" y="64158"/>
            <a:ext cx="4935166" cy="2144949"/>
          </a:xfrm>
          <a:prstGeom prst="rect">
            <a:avLst/>
          </a:prstGeom>
        </p:spPr>
      </p:pic>
      <p:pic>
        <p:nvPicPr>
          <p:cNvPr id="10" name="Picture 9" descr="A view from the stage at NISO Plus in-person conference in Baltimore, February 2024.  People are seated in a ballroom at round tables, with a screen welcoming people to the conference on the floor.">
            <a:extLst>
              <a:ext uri="{FF2B5EF4-FFF2-40B4-BE49-F238E27FC236}">
                <a16:creationId xmlns:a16="http://schemas.microsoft.com/office/drawing/2014/main" id="{ABA63495-960A-0499-364B-386188DA4B34}"/>
              </a:ext>
            </a:extLst>
          </p:cNvPr>
          <p:cNvPicPr>
            <a:picLocks noChangeAspect="1"/>
          </p:cNvPicPr>
          <p:nvPr/>
        </p:nvPicPr>
        <p:blipFill rotWithShape="1">
          <a:blip r:embed="rId5"/>
          <a:srcRect t="24364" r="22236"/>
          <a:stretch/>
        </p:blipFill>
        <p:spPr>
          <a:xfrm>
            <a:off x="7591592" y="388273"/>
            <a:ext cx="4168351" cy="3040727"/>
          </a:xfrm>
          <a:prstGeom prst="rect">
            <a:avLst/>
          </a:prstGeom>
        </p:spPr>
      </p:pic>
      <p:pic>
        <p:nvPicPr>
          <p:cNvPr id="14" name="Picture 13" descr="A group of people sitting around a round table&#10;&#10;Description automatically generated">
            <a:extLst>
              <a:ext uri="{FF2B5EF4-FFF2-40B4-BE49-F238E27FC236}">
                <a16:creationId xmlns:a16="http://schemas.microsoft.com/office/drawing/2014/main" id="{8725B051-D6C8-5FCE-6A1B-75605F00340B}"/>
              </a:ext>
            </a:extLst>
          </p:cNvPr>
          <p:cNvPicPr>
            <a:picLocks noChangeAspect="1"/>
          </p:cNvPicPr>
          <p:nvPr/>
        </p:nvPicPr>
        <p:blipFill rotWithShape="1">
          <a:blip r:embed="rId6"/>
          <a:srcRect l="-444" t="18174" r="8035" b="26841"/>
          <a:stretch/>
        </p:blipFill>
        <p:spPr>
          <a:xfrm>
            <a:off x="-64497" y="4713051"/>
            <a:ext cx="5410036" cy="2144949"/>
          </a:xfrm>
          <a:prstGeom prst="rect">
            <a:avLst/>
          </a:prstGeom>
        </p:spPr>
      </p:pic>
      <p:pic>
        <p:nvPicPr>
          <p:cNvPr id="16" name="Picture 15" descr="A couple of men standing in front of a counter&#10;&#10;Description automatically generated">
            <a:extLst>
              <a:ext uri="{FF2B5EF4-FFF2-40B4-BE49-F238E27FC236}">
                <a16:creationId xmlns:a16="http://schemas.microsoft.com/office/drawing/2014/main" id="{91750609-A959-E163-855F-D38012C1E1C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5358"/>
                    </a14:imgEffect>
                    <a14:imgEffect>
                      <a14:saturation sat="33000"/>
                    </a14:imgEffect>
                    <a14:imgEffect>
                      <a14:brightnessContrast bright="18000"/>
                    </a14:imgEffect>
                  </a14:imgLayer>
                </a14:imgProps>
              </a:ext>
            </a:extLst>
          </a:blip>
          <a:stretch>
            <a:fillRect/>
          </a:stretch>
        </p:blipFill>
        <p:spPr>
          <a:xfrm>
            <a:off x="8374160" y="4203951"/>
            <a:ext cx="3898900" cy="2590800"/>
          </a:xfrm>
          <a:prstGeom prst="rect">
            <a:avLst/>
          </a:prstGeom>
        </p:spPr>
      </p:pic>
      <p:pic>
        <p:nvPicPr>
          <p:cNvPr id="18" name="Picture 17" descr="A city skyline with many buildings&#10;&#10;Description automatically generated">
            <a:extLst>
              <a:ext uri="{FF2B5EF4-FFF2-40B4-BE49-F238E27FC236}">
                <a16:creationId xmlns:a16="http://schemas.microsoft.com/office/drawing/2014/main" id="{CFF5CE69-A921-249A-423F-73B442CD11C5}"/>
              </a:ext>
            </a:extLst>
          </p:cNvPr>
          <p:cNvPicPr>
            <a:picLocks noChangeAspect="1"/>
          </p:cNvPicPr>
          <p:nvPr/>
        </p:nvPicPr>
        <p:blipFill>
          <a:blip r:embed="rId9"/>
          <a:stretch>
            <a:fillRect/>
          </a:stretch>
        </p:blipFill>
        <p:spPr>
          <a:xfrm>
            <a:off x="5075559" y="271057"/>
            <a:ext cx="2311143" cy="1213350"/>
          </a:xfrm>
          <a:prstGeom prst="rect">
            <a:avLst/>
          </a:prstGeom>
        </p:spPr>
      </p:pic>
      <p:pic>
        <p:nvPicPr>
          <p:cNvPr id="20" name="Picture 19" descr="NISO Plus Sponsor logos, ACS, ASME, ASTM, Atypon, Cadmore Media, Bowker, OSF, EBSCO&#10;Description automatically generated">
            <a:extLst>
              <a:ext uri="{FF2B5EF4-FFF2-40B4-BE49-F238E27FC236}">
                <a16:creationId xmlns:a16="http://schemas.microsoft.com/office/drawing/2014/main" id="{C977AFE8-EBCB-4A88-206E-5F6624A98662}"/>
              </a:ext>
            </a:extLst>
          </p:cNvPr>
          <p:cNvPicPr>
            <a:picLocks noChangeAspect="1"/>
          </p:cNvPicPr>
          <p:nvPr/>
        </p:nvPicPr>
        <p:blipFill>
          <a:blip r:embed="rId10"/>
          <a:stretch>
            <a:fillRect/>
          </a:stretch>
        </p:blipFill>
        <p:spPr>
          <a:xfrm>
            <a:off x="815332" y="2303042"/>
            <a:ext cx="2508195" cy="2345852"/>
          </a:xfrm>
          <a:prstGeom prst="rect">
            <a:avLst/>
          </a:prstGeom>
        </p:spPr>
      </p:pic>
    </p:spTree>
    <p:extLst>
      <p:ext uri="{BB962C8B-B14F-4D97-AF65-F5344CB8AC3E}">
        <p14:creationId xmlns:p14="http://schemas.microsoft.com/office/powerpoint/2010/main" val="3451100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EBE8681D-CFB6-7005-8CE7-A7530450F2DF}"/>
              </a:ext>
            </a:extLst>
          </p:cNvPr>
          <p:cNvSpPr>
            <a:spLocks noGrp="1"/>
          </p:cNvSpPr>
          <p:nvPr>
            <p:ph type="title"/>
          </p:nvPr>
        </p:nvSpPr>
        <p:spPr>
          <a:xfrm>
            <a:off x="457200" y="365125"/>
            <a:ext cx="10896600" cy="1325563"/>
          </a:xfrm>
        </p:spPr>
        <p:txBody>
          <a:bodyPr>
            <a:normAutofit/>
          </a:bodyPr>
          <a:lstStyle/>
          <a:p>
            <a:r>
              <a:rPr lang="en-US" dirty="0"/>
              <a:t>Seeking to improve library collaborative collections efforts with IMLS support </a:t>
            </a:r>
          </a:p>
        </p:txBody>
      </p:sp>
      <p:pic>
        <p:nvPicPr>
          <p:cNvPr id="1026" name="Picture 2">
            <a:extLst>
              <a:ext uri="{FF2B5EF4-FFF2-40B4-BE49-F238E27FC236}">
                <a16:creationId xmlns:a16="http://schemas.microsoft.com/office/drawing/2014/main" id="{D2C30FCD-6FFB-3A0E-1269-9133705C11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383" y="1802802"/>
            <a:ext cx="2920490" cy="2920490"/>
          </a:xfrm>
          <a:prstGeom prst="rect">
            <a:avLst/>
          </a:prstGeom>
          <a:solidFill>
            <a:srgbClr val="FFFFFF"/>
          </a:solidFill>
        </p:spPr>
      </p:pic>
      <p:sp>
        <p:nvSpPr>
          <p:cNvPr id="5" name="Slide Number Placeholder 4">
            <a:extLst>
              <a:ext uri="{FF2B5EF4-FFF2-40B4-BE49-F238E27FC236}">
                <a16:creationId xmlns:a16="http://schemas.microsoft.com/office/drawing/2014/main" id="{6ACE6C87-1C34-58DE-6D9C-3F561DEA390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03F8C6A-6F40-9341-AA3D-4D5067D6A884}" type="slidenum">
              <a:rPr lang="en-US" smtClean="0"/>
              <a:pPr>
                <a:spcAft>
                  <a:spcPts val="600"/>
                </a:spcAft>
              </a:pPr>
              <a:t>29</a:t>
            </a:fld>
            <a:endParaRPr lang="en-US" dirty="0"/>
          </a:p>
        </p:txBody>
      </p:sp>
      <p:pic>
        <p:nvPicPr>
          <p:cNvPr id="1028" name="Picture 4">
            <a:extLst>
              <a:ext uri="{FF2B5EF4-FFF2-40B4-BE49-F238E27FC236}">
                <a16:creationId xmlns:a16="http://schemas.microsoft.com/office/drawing/2014/main" id="{D3E51D87-8FB3-D311-123A-C2466D912C9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02933" y="1802802"/>
            <a:ext cx="6889067" cy="3825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791724-9551-B9C3-88B8-46DD40A84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87" y="5221367"/>
            <a:ext cx="2455899" cy="9509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BB3D43-E638-5CC1-D609-A86FAF12CEBD}"/>
              </a:ext>
            </a:extLst>
          </p:cNvPr>
          <p:cNvSpPr txBox="1"/>
          <p:nvPr/>
        </p:nvSpPr>
        <p:spPr>
          <a:xfrm>
            <a:off x="126563" y="6198255"/>
            <a:ext cx="11125638" cy="523220"/>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Montserrat" panose="020F0502020204030204" pitchFamily="34" charset="0"/>
              </a:rPr>
              <a:t>The CCLP project was made possible in part by </a:t>
            </a:r>
            <a:r>
              <a:rPr lang="en-US" sz="1400" b="0" i="0" u="none" strike="noStrike" dirty="0">
                <a:solidFill>
                  <a:srgbClr val="000000"/>
                </a:solidFill>
                <a:effectLst/>
                <a:latin typeface="Montserrat" pitchFamily="2" charset="77"/>
              </a:rPr>
              <a:t>the Institute of Museum and Library Services (IMLS)</a:t>
            </a:r>
            <a:endParaRPr lang="en-US" b="0" i="0" u="none" strike="noStrike" dirty="0">
              <a:solidFill>
                <a:srgbClr val="000000"/>
              </a:solidFill>
              <a:effectLst/>
            </a:endParaRPr>
          </a:p>
          <a:p>
            <a:r>
              <a:rPr lang="en-US" sz="1400" b="0" i="0" u="none" strike="noStrike" dirty="0">
                <a:solidFill>
                  <a:srgbClr val="000000"/>
                </a:solidFill>
                <a:effectLst/>
                <a:latin typeface="Montserrat" pitchFamily="2" charset="77"/>
              </a:rPr>
              <a:t>Grant #: LG-252384-OLS-22.</a:t>
            </a:r>
            <a:r>
              <a:rPr lang="en-US" dirty="0">
                <a:latin typeface="Montserrat" pitchFamily="2" charset="77"/>
              </a:rPr>
              <a:t> </a:t>
            </a:r>
            <a:r>
              <a:rPr lang="en-US" sz="1400" b="0" i="0" u="none" strike="noStrike" dirty="0">
                <a:solidFill>
                  <a:srgbClr val="000000"/>
                </a:solidFill>
                <a:effectLst/>
                <a:latin typeface="Montserrat" pitchFamily="2" charset="77"/>
              </a:rPr>
              <a:t>For more information about this grant: </a:t>
            </a:r>
            <a:r>
              <a:rPr lang="en-US" sz="1400" b="0" i="0" u="sng" strike="noStrike" dirty="0">
                <a:solidFill>
                  <a:srgbClr val="000000"/>
                </a:solidFill>
                <a:effectLst/>
                <a:latin typeface="Montserrat" pitchFamily="2" charset="77"/>
                <a:hlinkClick r:id="rId5"/>
              </a:rPr>
              <a:t>https://www.imls.gov/grants/awarded/lg-252384-ols-22</a:t>
            </a:r>
            <a:endParaRPr lang="en-US" dirty="0"/>
          </a:p>
        </p:txBody>
      </p:sp>
      <p:pic>
        <p:nvPicPr>
          <p:cNvPr id="1032" name="Picture 8" descr="PALCI Logo">
            <a:extLst>
              <a:ext uri="{FF2B5EF4-FFF2-40B4-BE49-F238E27FC236}">
                <a16:creationId xmlns:a16="http://schemas.microsoft.com/office/drawing/2014/main" id="{1C132F97-6D7C-4030-8DBC-C0F16942B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7962" y="3715661"/>
            <a:ext cx="2151345" cy="745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high University">
            <a:extLst>
              <a:ext uri="{FF2B5EF4-FFF2-40B4-BE49-F238E27FC236}">
                <a16:creationId xmlns:a16="http://schemas.microsoft.com/office/drawing/2014/main" id="{3048248E-5BA9-6098-823F-5CF367086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7962" y="4718602"/>
            <a:ext cx="2455899" cy="52187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DA491D5-5EDC-8A33-420B-453FF8B4167D}"/>
              </a:ext>
            </a:extLst>
          </p:cNvPr>
          <p:cNvSpPr>
            <a:spLocks noGrp="1"/>
          </p:cNvSpPr>
          <p:nvPr>
            <p:ph type="dt" sz="half" idx="10"/>
          </p:nvPr>
        </p:nvSpPr>
        <p:spPr/>
        <p:txBody>
          <a:bodyPr/>
          <a:lstStyle/>
          <a:p>
            <a:r>
              <a:rPr lang="en-US"/>
              <a:t>June 25, 2024</a:t>
            </a:r>
            <a:endParaRPr lang="en-US" dirty="0"/>
          </a:p>
        </p:txBody>
      </p:sp>
      <p:sp>
        <p:nvSpPr>
          <p:cNvPr id="3" name="Footer Placeholder 2">
            <a:extLst>
              <a:ext uri="{FF2B5EF4-FFF2-40B4-BE49-F238E27FC236}">
                <a16:creationId xmlns:a16="http://schemas.microsoft.com/office/drawing/2014/main" id="{850C3706-25C1-3082-E590-64D559956113}"/>
              </a:ext>
            </a:extLst>
          </p:cNvPr>
          <p:cNvSpPr>
            <a:spLocks noGrp="1"/>
          </p:cNvSpPr>
          <p:nvPr>
            <p:ph type="ftr" sz="quarter" idx="11"/>
          </p:nvPr>
        </p:nvSpPr>
        <p:spPr/>
        <p:txBody>
          <a:bodyPr/>
          <a:lstStyle/>
          <a:p>
            <a:r>
              <a:rPr lang="en-US"/>
              <a:t>2024 NISO Annual Membership Meeting</a:t>
            </a:r>
            <a:endParaRPr lang="en-US" dirty="0"/>
          </a:p>
        </p:txBody>
      </p:sp>
    </p:spTree>
    <p:extLst>
      <p:ext uri="{BB962C8B-B14F-4D97-AF65-F5344CB8AC3E}">
        <p14:creationId xmlns:p14="http://schemas.microsoft.com/office/powerpoint/2010/main" val="2010602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
          <p:cNvSpPr txBox="1">
            <a:spLocks noGrp="1"/>
          </p:cNvSpPr>
          <p:nvPr>
            <p:ph type="title"/>
          </p:nvPr>
        </p:nvSpPr>
        <p:spPr>
          <a:xfrm>
            <a:off x="2760135" y="101600"/>
            <a:ext cx="9004400" cy="1371600"/>
          </a:xfrm>
          <a:prstGeom prst="rect">
            <a:avLst/>
          </a:prstGeom>
          <a:noFill/>
          <a:ln>
            <a:noFill/>
          </a:ln>
        </p:spPr>
        <p:txBody>
          <a:bodyPr spcFirstLastPara="1" wrap="square" lIns="67700" tIns="67700" rIns="54150" bIns="67700" anchor="ctr" anchorCtr="0">
            <a:normAutofit/>
          </a:bodyPr>
          <a:lstStyle/>
          <a:p>
            <a:pPr marL="764060" lvl="0" indent="-711145" algn="r" rtl="0">
              <a:lnSpc>
                <a:spcPct val="80000"/>
              </a:lnSpc>
              <a:spcBef>
                <a:spcPts val="0"/>
              </a:spcBef>
              <a:spcAft>
                <a:spcPts val="0"/>
              </a:spcAft>
              <a:buClr>
                <a:srgbClr val="333333"/>
              </a:buClr>
              <a:buSzPts val="4000"/>
              <a:buFont typeface="Trebuchet MS"/>
              <a:buNone/>
            </a:pPr>
            <a:br>
              <a:rPr lang="en-US" sz="5333" b="1" dirty="0">
                <a:solidFill>
                  <a:srgbClr val="333333"/>
                </a:solidFill>
              </a:rPr>
            </a:br>
            <a:endParaRPr sz="2400" dirty="0">
              <a:solidFill>
                <a:srgbClr val="218C89"/>
              </a:solidFill>
            </a:endParaRPr>
          </a:p>
        </p:txBody>
      </p:sp>
      <p:sp>
        <p:nvSpPr>
          <p:cNvPr id="413" name="Google Shape;413;p3"/>
          <p:cNvSpPr txBox="1">
            <a:spLocks noGrp="1"/>
          </p:cNvSpPr>
          <p:nvPr>
            <p:ph type="dt" sz="half" idx="10"/>
          </p:nvPr>
        </p:nvSpPr>
        <p:spPr>
          <a:xfrm>
            <a:off x="10848266" y="6391275"/>
            <a:ext cx="129893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14" name="Google Shape;414;p3"/>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415" name="Google Shape;415;p3"/>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dirty="0"/>
          </a:p>
        </p:txBody>
      </p:sp>
      <p:pic>
        <p:nvPicPr>
          <p:cNvPr id="409" name="Google Shape;409;p3"/>
          <p:cNvPicPr preferRelativeResize="0"/>
          <p:nvPr/>
        </p:nvPicPr>
        <p:blipFill rotWithShape="1">
          <a:blip r:embed="rId3">
            <a:alphaModFix/>
          </a:blip>
          <a:srcRect/>
          <a:stretch/>
        </p:blipFill>
        <p:spPr>
          <a:xfrm>
            <a:off x="304802" y="76200"/>
            <a:ext cx="2988101" cy="1295400"/>
          </a:xfrm>
          <a:prstGeom prst="rect">
            <a:avLst/>
          </a:prstGeom>
          <a:noFill/>
          <a:ln>
            <a:noFill/>
          </a:ln>
        </p:spPr>
      </p:pic>
      <p:cxnSp>
        <p:nvCxnSpPr>
          <p:cNvPr id="410" name="Google Shape;410;p3"/>
          <p:cNvCxnSpPr/>
          <p:nvPr/>
        </p:nvCxnSpPr>
        <p:spPr>
          <a:xfrm>
            <a:off x="465668" y="1473200"/>
            <a:ext cx="11233200" cy="0"/>
          </a:xfrm>
          <a:prstGeom prst="straightConnector1">
            <a:avLst/>
          </a:prstGeom>
          <a:noFill/>
          <a:ln w="25400" cap="flat" cmpd="sng">
            <a:solidFill>
              <a:srgbClr val="5284A4"/>
            </a:solidFill>
            <a:prstDash val="dot"/>
            <a:round/>
            <a:headEnd type="none" w="sm" len="sm"/>
            <a:tailEnd type="none" w="sm" len="sm"/>
          </a:ln>
        </p:spPr>
      </p:cxnSp>
      <p:sp>
        <p:nvSpPr>
          <p:cNvPr id="411" name="Google Shape;411;p3"/>
          <p:cNvSpPr/>
          <p:nvPr/>
        </p:nvSpPr>
        <p:spPr>
          <a:xfrm>
            <a:off x="694267" y="1639888"/>
            <a:ext cx="10803600" cy="5080000"/>
          </a:xfrm>
          <a:prstGeom prst="rect">
            <a:avLst/>
          </a:prstGeom>
          <a:noFill/>
          <a:ln>
            <a:noFill/>
          </a:ln>
        </p:spPr>
        <p:txBody>
          <a:bodyPr spcFirstLastPara="1" wrap="square" lIns="0" tIns="0" rIns="54150" bIns="0" anchor="t" anchorCtr="0">
            <a:noAutofit/>
          </a:bodyPr>
          <a:lstStyle/>
          <a:p>
            <a:pPr marL="391554" marR="0" lvl="0" indent="-338641" algn="l" rtl="0">
              <a:spcBef>
                <a:spcPts val="0"/>
              </a:spcBef>
              <a:spcAft>
                <a:spcPts val="0"/>
              </a:spcAft>
              <a:buNone/>
            </a:pPr>
            <a:endParaRPr sz="2400" b="0" i="0" u="none" strike="noStrike" cap="none" dirty="0">
              <a:solidFill>
                <a:srgbClr val="000000"/>
              </a:solidFill>
              <a:latin typeface="Arial"/>
              <a:ea typeface="Arial"/>
              <a:cs typeface="Arial"/>
              <a:sym typeface="Arial"/>
            </a:endParaRPr>
          </a:p>
          <a:p>
            <a:pPr marL="391554" marR="0" lvl="0" indent="-148146" algn="l" rtl="0">
              <a:spcBef>
                <a:spcPts val="1067"/>
              </a:spcBef>
              <a:spcAft>
                <a:spcPts val="0"/>
              </a:spcAft>
              <a:buNone/>
            </a:pPr>
            <a:endParaRPr sz="2400" b="0" i="0" u="none" strike="noStrike" cap="none" dirty="0">
              <a:solidFill>
                <a:srgbClr val="000000"/>
              </a:solidFill>
              <a:latin typeface="Arial"/>
              <a:ea typeface="Arial"/>
              <a:cs typeface="Arial"/>
              <a:sym typeface="Arial"/>
            </a:endParaRPr>
          </a:p>
        </p:txBody>
      </p:sp>
      <p:sp>
        <p:nvSpPr>
          <p:cNvPr id="412" name="Google Shape;412;p3"/>
          <p:cNvSpPr txBox="1"/>
          <p:nvPr/>
        </p:nvSpPr>
        <p:spPr>
          <a:xfrm>
            <a:off x="694133" y="1538287"/>
            <a:ext cx="10198800" cy="5090800"/>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endParaRPr sz="2667" b="0" i="0" u="none" strike="noStrike" cap="none" dirty="0">
              <a:solidFill>
                <a:schemeClr val="dk1"/>
              </a:solidFill>
              <a:latin typeface="Trebuchet MS"/>
              <a:ea typeface="Trebuchet MS"/>
              <a:cs typeface="Trebuchet MS"/>
              <a:sym typeface="Trebuchet MS"/>
            </a:endParaRPr>
          </a:p>
          <a:p>
            <a:pPr marL="0" marR="0" lvl="0" indent="0" algn="l" rtl="0">
              <a:lnSpc>
                <a:spcPct val="90000"/>
              </a:lnSpc>
              <a:spcBef>
                <a:spcPts val="0"/>
              </a:spcBef>
              <a:spcAft>
                <a:spcPts val="0"/>
              </a:spcAft>
              <a:buNone/>
            </a:pPr>
            <a:endParaRPr sz="2800" b="0" i="0" u="none" strike="noStrike" cap="none" dirty="0">
              <a:solidFill>
                <a:srgbClr val="1D1C1D"/>
              </a:solidFill>
              <a:highlight>
                <a:srgbClr val="F8F8F8"/>
              </a:highlight>
              <a:latin typeface="Trebuchet MS"/>
              <a:ea typeface="Trebuchet MS"/>
              <a:cs typeface="Trebuchet MS"/>
              <a:sym typeface="Trebuchet MS"/>
            </a:endParaRPr>
          </a:p>
          <a:p>
            <a:pPr marL="52913" marR="0" lvl="0" indent="0" algn="ctr" rtl="0">
              <a:lnSpc>
                <a:spcPct val="90000"/>
              </a:lnSpc>
              <a:spcBef>
                <a:spcPts val="0"/>
              </a:spcBef>
              <a:spcAft>
                <a:spcPts val="0"/>
              </a:spcAft>
              <a:buNone/>
            </a:pPr>
            <a:r>
              <a:rPr lang="en-US" sz="3200" b="0" i="1" u="none" strike="noStrike" cap="none" dirty="0">
                <a:solidFill>
                  <a:srgbClr val="800000"/>
                </a:solidFill>
                <a:latin typeface="Trebuchet MS"/>
                <a:ea typeface="Trebuchet MS"/>
                <a:cs typeface="Trebuchet MS"/>
                <a:sym typeface="Trebuchet MS"/>
              </a:rPr>
              <a:t>NISO acknowledges that </a:t>
            </a:r>
            <a:endParaRPr sz="3200" b="0" i="1" u="none" strike="noStrike" cap="none" dirty="0">
              <a:solidFill>
                <a:srgbClr val="800000"/>
              </a:solidFill>
              <a:latin typeface="Trebuchet MS"/>
              <a:ea typeface="Trebuchet MS"/>
              <a:cs typeface="Trebuchet MS"/>
              <a:sym typeface="Trebuchet MS"/>
            </a:endParaRPr>
          </a:p>
          <a:p>
            <a:pPr marL="52913" marR="0" lvl="0" indent="0" algn="ctr" rtl="0">
              <a:lnSpc>
                <a:spcPct val="90000"/>
              </a:lnSpc>
              <a:spcBef>
                <a:spcPts val="0"/>
              </a:spcBef>
              <a:spcAft>
                <a:spcPts val="0"/>
              </a:spcAft>
              <a:buNone/>
            </a:pPr>
            <a:r>
              <a:rPr lang="en-US" sz="3200" b="0" i="1" u="none" strike="noStrike" cap="none" dirty="0">
                <a:solidFill>
                  <a:srgbClr val="800000"/>
                </a:solidFill>
                <a:latin typeface="Trebuchet MS"/>
                <a:ea typeface="Trebuchet MS"/>
                <a:cs typeface="Trebuchet MS"/>
                <a:sym typeface="Trebuchet MS"/>
              </a:rPr>
              <a:t>the land on which our office sits in Baltimore is rooted in the unceded, traditional territories of the </a:t>
            </a:r>
            <a:r>
              <a:rPr lang="en-US" sz="3200" b="0" i="1" u="none" strike="noStrike" cap="none" dirty="0">
                <a:solidFill>
                  <a:srgbClr val="005A7C"/>
                </a:solidFill>
                <a:latin typeface="Trebuchet MS"/>
                <a:ea typeface="Trebuchet MS"/>
                <a:cs typeface="Trebuchet MS"/>
                <a:sym typeface="Trebuchet MS"/>
              </a:rPr>
              <a:t>Piscataway, Susquehannock, and Nanticoke peoples</a:t>
            </a:r>
            <a:r>
              <a:rPr lang="en-US" sz="3200" b="0" i="1" u="none" strike="noStrike" cap="none" dirty="0">
                <a:solidFill>
                  <a:srgbClr val="800000"/>
                </a:solidFill>
                <a:latin typeface="Trebuchet MS"/>
                <a:ea typeface="Trebuchet MS"/>
                <a:cs typeface="Trebuchet MS"/>
                <a:sym typeface="Trebuchet MS"/>
              </a:rPr>
              <a:t>, as well as being the contemporary home to a living community of </a:t>
            </a:r>
            <a:r>
              <a:rPr lang="en-US" sz="3200" b="0" i="1" u="none" strike="noStrike" cap="none" dirty="0">
                <a:solidFill>
                  <a:srgbClr val="005A7C"/>
                </a:solidFill>
                <a:latin typeface="Trebuchet MS"/>
                <a:ea typeface="Trebuchet MS"/>
                <a:cs typeface="Trebuchet MS"/>
                <a:sym typeface="Trebuchet MS"/>
              </a:rPr>
              <a:t>Lumbee people</a:t>
            </a:r>
            <a:r>
              <a:rPr lang="en-US" sz="3200" b="0" i="1" u="none" strike="noStrike" cap="none" dirty="0">
                <a:solidFill>
                  <a:srgbClr val="800000"/>
                </a:solidFill>
                <a:latin typeface="Trebuchet MS"/>
                <a:ea typeface="Trebuchet MS"/>
                <a:cs typeface="Trebuchet MS"/>
                <a:sym typeface="Trebuchet MS"/>
              </a:rPr>
              <a:t>.</a:t>
            </a:r>
            <a:endParaRPr sz="3200" b="0" i="1" u="none" strike="noStrike" cap="none" dirty="0">
              <a:solidFill>
                <a:srgbClr val="800000"/>
              </a:solidFill>
              <a:latin typeface="Trebuchet MS"/>
              <a:ea typeface="Trebuchet MS"/>
              <a:cs typeface="Trebuchet MS"/>
              <a:sym typeface="Trebuchet MS"/>
            </a:endParaRPr>
          </a:p>
          <a:p>
            <a:pPr marL="52913" marR="0" lvl="0" indent="0" algn="ctr" rtl="0">
              <a:lnSpc>
                <a:spcPct val="90000"/>
              </a:lnSpc>
              <a:spcBef>
                <a:spcPts val="0"/>
              </a:spcBef>
              <a:spcAft>
                <a:spcPts val="0"/>
              </a:spcAft>
              <a:buNone/>
            </a:pPr>
            <a:br>
              <a:rPr lang="en-US" sz="2800" b="1" i="0" u="none" strike="noStrike" cap="none" dirty="0">
                <a:solidFill>
                  <a:srgbClr val="333333"/>
                </a:solidFill>
                <a:latin typeface="Trebuchet MS"/>
                <a:ea typeface="Trebuchet MS"/>
                <a:cs typeface="Trebuchet MS"/>
                <a:sym typeface="Trebuchet MS"/>
              </a:rPr>
            </a:br>
            <a:r>
              <a:rPr lang="en-US" sz="2400" b="1" i="0" u="none" strike="noStrike" cap="none" dirty="0">
                <a:solidFill>
                  <a:srgbClr val="333333"/>
                </a:solidFill>
                <a:latin typeface="Trebuchet MS"/>
                <a:ea typeface="Trebuchet MS"/>
                <a:cs typeface="Trebuchet MS"/>
                <a:sym typeface="Trebuchet MS"/>
              </a:rPr>
              <a:t>For more information, please visit: </a:t>
            </a:r>
            <a:r>
              <a:rPr lang="en-US" sz="2400" b="1" i="0" u="sng" strike="noStrike" cap="none" dirty="0">
                <a:solidFill>
                  <a:srgbClr val="333333"/>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https://native-land.ca</a:t>
            </a:r>
            <a:r>
              <a:rPr lang="en-US" sz="2400" b="1" i="0" u="none" strike="noStrike" cap="none" dirty="0">
                <a:solidFill>
                  <a:srgbClr val="333333"/>
                </a:solidFill>
                <a:latin typeface="Trebuchet MS"/>
                <a:ea typeface="Trebuchet MS"/>
                <a:cs typeface="Trebuchet MS"/>
                <a:sym typeface="Trebuchet MS"/>
              </a:rPr>
              <a:t> </a:t>
            </a:r>
            <a:endParaRPr sz="2800" b="1" i="0" u="none" strike="noStrike" cap="none" dirty="0">
              <a:solidFill>
                <a:srgbClr val="333333"/>
              </a:solidFill>
              <a:latin typeface="Trebuchet MS"/>
              <a:ea typeface="Trebuchet MS"/>
              <a:cs typeface="Trebuchet MS"/>
              <a:sym typeface="Trebuchet MS"/>
            </a:endParaRPr>
          </a:p>
          <a:p>
            <a:pPr marL="52913" marR="0" lvl="0" indent="0" algn="ctr" rtl="0">
              <a:lnSpc>
                <a:spcPct val="90000"/>
              </a:lnSpc>
              <a:spcBef>
                <a:spcPts val="0"/>
              </a:spcBef>
              <a:spcAft>
                <a:spcPts val="0"/>
              </a:spcAft>
              <a:buNone/>
            </a:pPr>
            <a:r>
              <a:rPr lang="en-US" sz="2667" b="0" i="0" u="none" strike="noStrike" cap="none" dirty="0">
                <a:solidFill>
                  <a:schemeClr val="dk1"/>
                </a:solidFill>
                <a:latin typeface="Arial"/>
                <a:ea typeface="Arial"/>
                <a:cs typeface="Arial"/>
                <a:sym typeface="Arial"/>
              </a:rPr>
              <a:t> </a:t>
            </a:r>
            <a:br>
              <a:rPr lang="en-US" sz="3200" b="0" i="0" u="none" strike="noStrike" cap="none" dirty="0">
                <a:solidFill>
                  <a:srgbClr val="333333"/>
                </a:solidFill>
                <a:latin typeface="Arial"/>
                <a:ea typeface="Arial"/>
                <a:cs typeface="Arial"/>
                <a:sym typeface="Arial"/>
              </a:rPr>
            </a:br>
            <a:endParaRPr sz="3200" b="0" i="0" u="none" strike="noStrike" cap="none" dirty="0">
              <a:solidFill>
                <a:srgbClr val="44969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8;p62">
            <a:extLst>
              <a:ext uri="{FF2B5EF4-FFF2-40B4-BE49-F238E27FC236}">
                <a16:creationId xmlns:a16="http://schemas.microsoft.com/office/drawing/2014/main" id="{958DF679-12CF-E50A-50ED-23DFEE77EB2E}"/>
              </a:ext>
            </a:extLst>
          </p:cNvPr>
          <p:cNvSpPr txBox="1">
            <a:spLocks/>
          </p:cNvSpPr>
          <p:nvPr/>
        </p:nvSpPr>
        <p:spPr>
          <a:xfrm>
            <a:off x="838200" y="365125"/>
            <a:ext cx="10515600" cy="1325563"/>
          </a:xfrm>
          <a:prstGeom prst="rect">
            <a:avLst/>
          </a:prstGeom>
        </p:spPr>
        <p:txBody>
          <a:bodyPr spcFirstLastPara="1" vert="horz" lIns="91440" tIns="45720" rIns="91440" bIns="45720" rtlCol="0" anchor="ctr" anchorCtr="0">
            <a:normAutofit/>
          </a:bodyPr>
          <a:lstStyle>
            <a:lvl1pPr marL="457200" lvl="0" indent="-317500" algn="l" defTabSz="914400" rtl="0" eaLnBrk="1" latinLnBrk="0" hangingPunct="1">
              <a:lnSpc>
                <a:spcPct val="90000"/>
              </a:lnSpc>
              <a:spcBef>
                <a:spcPts val="0"/>
              </a:spcBef>
              <a:spcAft>
                <a:spcPts val="0"/>
              </a:spcAft>
              <a:buSzPts val="1400"/>
              <a:buFont typeface="Arial"/>
              <a:buChar char="●"/>
              <a:defRPr sz="2800" kern="1200">
                <a:solidFill>
                  <a:schemeClr val="tx1"/>
                </a:solidFill>
                <a:latin typeface="+mn-lt"/>
                <a:ea typeface="+mn-ea"/>
                <a:cs typeface="+mn-cs"/>
              </a:defRPr>
            </a:lvl1pPr>
            <a:lvl2pPr marL="914400" lvl="1" indent="-317500" algn="l" defTabSz="914400" rtl="0" eaLnBrk="1" latinLnBrk="0" hangingPunct="1">
              <a:lnSpc>
                <a:spcPct val="90000"/>
              </a:lnSpc>
              <a:spcBef>
                <a:spcPts val="0"/>
              </a:spcBef>
              <a:spcAft>
                <a:spcPts val="0"/>
              </a:spcAft>
              <a:buSzPts val="1400"/>
              <a:buFont typeface="Arial"/>
              <a:buChar char="○"/>
              <a:defRPr sz="2400" kern="1200">
                <a:solidFill>
                  <a:schemeClr val="tx1"/>
                </a:solidFill>
                <a:latin typeface="+mn-lt"/>
                <a:ea typeface="+mn-ea"/>
                <a:cs typeface="+mn-cs"/>
              </a:defRPr>
            </a:lvl2pPr>
            <a:lvl3pPr marL="1371600" lvl="2" indent="-317500" algn="l" defTabSz="914400" rtl="0" eaLnBrk="1" latinLnBrk="0" hangingPunct="1">
              <a:lnSpc>
                <a:spcPct val="90000"/>
              </a:lnSpc>
              <a:spcBef>
                <a:spcPts val="0"/>
              </a:spcBef>
              <a:spcAft>
                <a:spcPts val="0"/>
              </a:spcAft>
              <a:buSzPts val="1400"/>
              <a:buFont typeface="Arial"/>
              <a:buChar char="■"/>
              <a:defRPr sz="2000" kern="1200">
                <a:solidFill>
                  <a:schemeClr val="tx1"/>
                </a:solidFill>
                <a:latin typeface="+mn-lt"/>
                <a:ea typeface="+mn-ea"/>
                <a:cs typeface="+mn-cs"/>
              </a:defRPr>
            </a:lvl3pPr>
            <a:lvl4pPr marL="1828800" lvl="3" indent="-317500"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4pPr>
            <a:lvl5pPr marL="2286000" lvl="4" indent="-317500"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5pPr>
            <a:lvl6pPr marL="2743200" lvl="5" indent="-317500"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6pPr>
            <a:lvl7pPr marL="3200400" lvl="6" indent="-317500"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7pPr>
            <a:lvl8pPr marL="3657600" lvl="7" indent="-317500"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8pPr>
            <a:lvl9pPr marL="4114800" lvl="8" indent="-317500" algn="l" defTabSz="914400" rtl="0" eaLnBrk="1" latinLnBrk="0" hangingPunct="1">
              <a:lnSpc>
                <a:spcPct val="90000"/>
              </a:lnSpc>
              <a:spcBef>
                <a:spcPts val="0"/>
              </a:spcBef>
              <a:spcAft>
                <a:spcPts val="0"/>
              </a:spcAft>
              <a:buSzPts val="1400"/>
              <a:buFont typeface="Arial"/>
              <a:buChar char="■"/>
              <a:defRPr sz="1800" kern="1200">
                <a:solidFill>
                  <a:schemeClr val="tx1"/>
                </a:solidFill>
                <a:latin typeface="+mn-lt"/>
                <a:ea typeface="+mn-ea"/>
                <a:cs typeface="+mn-cs"/>
              </a:defRPr>
            </a:lvl9pPr>
          </a:lstStyle>
          <a:p>
            <a:pPr marL="0" indent="0">
              <a:spcBef>
                <a:spcPct val="0"/>
              </a:spcBef>
              <a:spcAft>
                <a:spcPts val="600"/>
              </a:spcAft>
              <a:buClr>
                <a:schemeClr val="dk1"/>
              </a:buClr>
              <a:buSzPts val="1800"/>
              <a:buNone/>
            </a:pPr>
            <a:r>
              <a:rPr lang="en-US" sz="4400" kern="1200" dirty="0">
                <a:latin typeface="+mj-lt"/>
                <a:ea typeface="+mj-ea"/>
                <a:cs typeface="+mj-cs"/>
              </a:rPr>
              <a:t>It’s a big world!  NISO’s working within ISO</a:t>
            </a:r>
          </a:p>
        </p:txBody>
      </p:sp>
      <p:pic>
        <p:nvPicPr>
          <p:cNvPr id="5" name="Google Shape;549;p62">
            <a:extLst>
              <a:ext uri="{FF2B5EF4-FFF2-40B4-BE49-F238E27FC236}">
                <a16:creationId xmlns:a16="http://schemas.microsoft.com/office/drawing/2014/main" id="{93020580-372B-74DD-B91A-510984738B9A}"/>
              </a:ext>
            </a:extLst>
          </p:cNvPr>
          <p:cNvPicPr preferRelativeResize="0"/>
          <p:nvPr/>
        </p:nvPicPr>
        <p:blipFill rotWithShape="1">
          <a:blip r:embed="rId2"/>
          <a:srcRect b="18463"/>
          <a:stretch/>
        </p:blipFill>
        <p:spPr>
          <a:xfrm>
            <a:off x="838200" y="1825625"/>
            <a:ext cx="10515600" cy="4351338"/>
          </a:xfrm>
          <a:prstGeom prst="rect">
            <a:avLst/>
          </a:prstGeom>
          <a:noFill/>
          <a:ln>
            <a:noFill/>
          </a:ln>
        </p:spPr>
      </p:pic>
      <p:sp>
        <p:nvSpPr>
          <p:cNvPr id="10" name="Slide Number Placeholder 3">
            <a:extLst>
              <a:ext uri="{FF2B5EF4-FFF2-40B4-BE49-F238E27FC236}">
                <a16:creationId xmlns:a16="http://schemas.microsoft.com/office/drawing/2014/main" id="{0CD2E7A5-F1A1-C47A-5AAB-2376832E45CD}"/>
              </a:ext>
            </a:extLst>
          </p:cNvPr>
          <p:cNvSpPr>
            <a:spLocks noGrp="1"/>
          </p:cNvSpPr>
          <p:nvPr>
            <p:ph type="sldNum" sz="quarter" idx="12"/>
          </p:nvPr>
        </p:nvSpPr>
        <p:spPr>
          <a:xfrm>
            <a:off x="8610600" y="6356350"/>
            <a:ext cx="2743200" cy="365125"/>
          </a:xfrm>
        </p:spPr>
        <p:txBody>
          <a:bodyPr/>
          <a:lstStyle/>
          <a:p>
            <a:pPr>
              <a:spcAft>
                <a:spcPts val="600"/>
              </a:spcAft>
            </a:pPr>
            <a:fld id="{503F8C6A-6F40-9341-AA3D-4D5067D6A884}" type="slidenum">
              <a:rPr lang="en-US" smtClean="0"/>
              <a:pPr>
                <a:spcAft>
                  <a:spcPts val="600"/>
                </a:spcAft>
              </a:pPr>
              <a:t>30</a:t>
            </a:fld>
            <a:endParaRPr lang="en-US" dirty="0"/>
          </a:p>
        </p:txBody>
      </p:sp>
      <p:sp>
        <p:nvSpPr>
          <p:cNvPr id="2" name="Date Placeholder 1">
            <a:extLst>
              <a:ext uri="{FF2B5EF4-FFF2-40B4-BE49-F238E27FC236}">
                <a16:creationId xmlns:a16="http://schemas.microsoft.com/office/drawing/2014/main" id="{65556CB0-2E09-E4C9-115D-9D2FBF5FA906}"/>
              </a:ext>
            </a:extLst>
          </p:cNvPr>
          <p:cNvSpPr>
            <a:spLocks noGrp="1"/>
          </p:cNvSpPr>
          <p:nvPr>
            <p:ph type="dt" sz="half" idx="10"/>
          </p:nvPr>
        </p:nvSpPr>
        <p:spPr/>
        <p:txBody>
          <a:bodyPr/>
          <a:lstStyle/>
          <a:p>
            <a:r>
              <a:rPr lang="en-US"/>
              <a:t>June 25, 2024</a:t>
            </a:r>
            <a:endParaRPr lang="en-US" dirty="0"/>
          </a:p>
        </p:txBody>
      </p:sp>
      <p:sp>
        <p:nvSpPr>
          <p:cNvPr id="3" name="Footer Placeholder 2">
            <a:extLst>
              <a:ext uri="{FF2B5EF4-FFF2-40B4-BE49-F238E27FC236}">
                <a16:creationId xmlns:a16="http://schemas.microsoft.com/office/drawing/2014/main" id="{C5E418FB-D157-6AC8-7B4A-27E9B2E91288}"/>
              </a:ext>
            </a:extLst>
          </p:cNvPr>
          <p:cNvSpPr>
            <a:spLocks noGrp="1"/>
          </p:cNvSpPr>
          <p:nvPr>
            <p:ph type="ftr" sz="quarter" idx="11"/>
          </p:nvPr>
        </p:nvSpPr>
        <p:spPr/>
        <p:txBody>
          <a:bodyPr/>
          <a:lstStyle/>
          <a:p>
            <a:r>
              <a:rPr lang="en-US"/>
              <a:t>2024 NISO Annual Membership Meeting</a:t>
            </a:r>
            <a:endParaRPr lang="en-US" dirty="0"/>
          </a:p>
        </p:txBody>
      </p:sp>
    </p:spTree>
    <p:extLst>
      <p:ext uri="{BB962C8B-B14F-4D97-AF65-F5344CB8AC3E}">
        <p14:creationId xmlns:p14="http://schemas.microsoft.com/office/powerpoint/2010/main" val="3713314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A17BAF-E149-8912-80D2-91162D190E84}"/>
              </a:ext>
            </a:extLst>
          </p:cNvPr>
          <p:cNvSpPr>
            <a:spLocks noGrp="1"/>
          </p:cNvSpPr>
          <p:nvPr>
            <p:ph type="title"/>
          </p:nvPr>
        </p:nvSpPr>
        <p:spPr>
          <a:xfrm>
            <a:off x="838200" y="365126"/>
            <a:ext cx="10515600" cy="1008062"/>
          </a:xfrm>
        </p:spPr>
        <p:txBody>
          <a:bodyPr/>
          <a:lstStyle/>
          <a:p>
            <a:r>
              <a:rPr lang="en-US" dirty="0"/>
              <a:t>NISO’s Role in ISO, representing US interests</a:t>
            </a:r>
          </a:p>
        </p:txBody>
      </p:sp>
      <p:pic>
        <p:nvPicPr>
          <p:cNvPr id="6" name="Google Shape;555;p63">
            <a:extLst>
              <a:ext uri="{FF2B5EF4-FFF2-40B4-BE49-F238E27FC236}">
                <a16:creationId xmlns:a16="http://schemas.microsoft.com/office/drawing/2014/main" id="{EBEC9DB5-20D3-E122-53C6-118B3F1A21FF}"/>
              </a:ext>
            </a:extLst>
          </p:cNvPr>
          <p:cNvPicPr preferRelativeResize="0"/>
          <p:nvPr/>
        </p:nvPicPr>
        <p:blipFill rotWithShape="1">
          <a:blip r:embed="rId2"/>
          <a:srcRect l="1" t="20406" r="-4" b="11792"/>
          <a:stretch/>
        </p:blipFill>
        <p:spPr>
          <a:xfrm>
            <a:off x="533400" y="1373187"/>
            <a:ext cx="5181601" cy="4983163"/>
          </a:xfrm>
          <a:prstGeom prst="rect">
            <a:avLst/>
          </a:prstGeom>
          <a:noFill/>
          <a:ln>
            <a:noFill/>
          </a:ln>
        </p:spPr>
      </p:pic>
      <p:sp>
        <p:nvSpPr>
          <p:cNvPr id="5" name="Google Shape;554;p63">
            <a:extLst>
              <a:ext uri="{FF2B5EF4-FFF2-40B4-BE49-F238E27FC236}">
                <a16:creationId xmlns:a16="http://schemas.microsoft.com/office/drawing/2014/main" id="{0CCC427C-B39A-9559-6BB2-1F781054A0C8}"/>
              </a:ext>
            </a:extLst>
          </p:cNvPr>
          <p:cNvSpPr txBox="1">
            <a:spLocks/>
          </p:cNvSpPr>
          <p:nvPr/>
        </p:nvSpPr>
        <p:spPr>
          <a:xfrm>
            <a:off x="6096000" y="1373186"/>
            <a:ext cx="6019800" cy="5119688"/>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Clr>
                <a:srgbClr val="000000"/>
              </a:buClr>
              <a:buNone/>
            </a:pPr>
            <a:r>
              <a:rPr lang="en-US" sz="2400" dirty="0"/>
              <a:t>NISO is the US Technical Advisory Group determining US positions on ISO work in:</a:t>
            </a:r>
          </a:p>
          <a:p>
            <a:pPr marL="0" indent="0">
              <a:spcBef>
                <a:spcPts val="0"/>
              </a:spcBef>
              <a:buClr>
                <a:srgbClr val="000000"/>
              </a:buClr>
              <a:buNone/>
            </a:pPr>
            <a:br>
              <a:rPr lang="en-US" sz="2400" dirty="0"/>
            </a:br>
            <a:r>
              <a:rPr lang="en-US" sz="2400" b="1" dirty="0"/>
              <a:t>ISO TC 46 Information and Documentation</a:t>
            </a:r>
            <a:r>
              <a:rPr lang="en-US" sz="2400" dirty="0"/>
              <a:t> </a:t>
            </a:r>
          </a:p>
          <a:p>
            <a:pPr marL="0">
              <a:spcBef>
                <a:spcPts val="0"/>
              </a:spcBef>
              <a:buClr>
                <a:srgbClr val="000000"/>
              </a:buClr>
            </a:pPr>
            <a:endParaRPr lang="en-US" sz="2400" dirty="0"/>
          </a:p>
          <a:p>
            <a:pPr marL="304800">
              <a:spcBef>
                <a:spcPts val="0"/>
              </a:spcBef>
              <a:buClr>
                <a:srgbClr val="000000"/>
              </a:buClr>
              <a:buSzPts val="2100"/>
            </a:pPr>
            <a:r>
              <a:rPr lang="en-US" sz="2400" dirty="0"/>
              <a:t>Technical interoperability (SC 4)</a:t>
            </a:r>
          </a:p>
          <a:p>
            <a:pPr marL="304800">
              <a:spcBef>
                <a:spcPts val="0"/>
              </a:spcBef>
              <a:buClr>
                <a:srgbClr val="000000"/>
              </a:buClr>
              <a:buSzPts val="2100"/>
            </a:pPr>
            <a:r>
              <a:rPr lang="en-US" sz="2400" dirty="0"/>
              <a:t>Statistics and performance evaluation (SC 8) </a:t>
            </a:r>
          </a:p>
          <a:p>
            <a:pPr marL="304800">
              <a:spcBef>
                <a:spcPts val="0"/>
              </a:spcBef>
              <a:buClr>
                <a:srgbClr val="000000"/>
              </a:buClr>
              <a:buSzPts val="2100"/>
            </a:pPr>
            <a:r>
              <a:rPr lang="en-US" sz="2400" dirty="0"/>
              <a:t>Identification and description (SC 9)</a:t>
            </a:r>
          </a:p>
          <a:p>
            <a:pPr marL="304800">
              <a:spcBef>
                <a:spcPts val="0"/>
              </a:spcBef>
              <a:buClr>
                <a:srgbClr val="000000"/>
              </a:buClr>
              <a:buSzPts val="2100"/>
            </a:pPr>
            <a:r>
              <a:rPr lang="en-US" sz="2400" dirty="0"/>
              <a:t>Document storage and preservation (SC 10)</a:t>
            </a:r>
          </a:p>
          <a:p>
            <a:pPr marL="304800">
              <a:spcBef>
                <a:spcPts val="0"/>
              </a:spcBef>
              <a:buClr>
                <a:srgbClr val="000000"/>
              </a:buClr>
              <a:buSzPts val="2100"/>
            </a:pPr>
            <a:r>
              <a:rPr lang="en-US" sz="2400" dirty="0"/>
              <a:t>Archives/records management (SC 11)</a:t>
            </a:r>
          </a:p>
          <a:p>
            <a:pPr marL="76200" indent="0">
              <a:spcBef>
                <a:spcPts val="0"/>
              </a:spcBef>
              <a:buClr>
                <a:srgbClr val="000000"/>
              </a:buClr>
              <a:buSzPts val="2100"/>
              <a:buNone/>
            </a:pPr>
            <a:endParaRPr lang="en-US" sz="2400" b="1" dirty="0"/>
          </a:p>
          <a:p>
            <a:pPr marL="76200" indent="0">
              <a:spcBef>
                <a:spcPts val="0"/>
              </a:spcBef>
              <a:buClr>
                <a:srgbClr val="000000"/>
              </a:buClr>
              <a:buSzPts val="2100"/>
              <a:buNone/>
            </a:pPr>
            <a:r>
              <a:rPr lang="en-US" sz="2400" b="1" dirty="0"/>
              <a:t>ISO JTC 1/SC34 Information Technology - Document description and processing languages</a:t>
            </a:r>
            <a:r>
              <a:rPr lang="en-US" sz="2400" dirty="0"/>
              <a:t> </a:t>
            </a:r>
          </a:p>
          <a:p>
            <a:pPr marL="304800">
              <a:spcBef>
                <a:spcPts val="0"/>
              </a:spcBef>
              <a:buClr>
                <a:schemeClr val="dk1"/>
              </a:buClr>
              <a:buSzPts val="2200"/>
            </a:pPr>
            <a:endParaRPr lang="en-US" sz="2400" dirty="0"/>
          </a:p>
          <a:p>
            <a:pPr marL="0">
              <a:spcBef>
                <a:spcPts val="800"/>
              </a:spcBef>
              <a:buClrTx/>
            </a:pPr>
            <a:endParaRPr lang="en-US" sz="2400" dirty="0"/>
          </a:p>
        </p:txBody>
      </p:sp>
      <p:sp>
        <p:nvSpPr>
          <p:cNvPr id="4" name="Slide Number Placeholder 3">
            <a:extLst>
              <a:ext uri="{FF2B5EF4-FFF2-40B4-BE49-F238E27FC236}">
                <a16:creationId xmlns:a16="http://schemas.microsoft.com/office/drawing/2014/main" id="{581DE75D-78C6-8738-95CE-328F90F72C1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03F8C6A-6F40-9341-AA3D-4D5067D6A884}" type="slidenum">
              <a:rPr lang="en-US" smtClean="0"/>
              <a:pPr>
                <a:spcAft>
                  <a:spcPts val="600"/>
                </a:spcAft>
              </a:pPr>
              <a:t>31</a:t>
            </a:fld>
            <a:endParaRPr lang="en-US" dirty="0"/>
          </a:p>
        </p:txBody>
      </p:sp>
      <p:sp>
        <p:nvSpPr>
          <p:cNvPr id="2" name="Date Placeholder 1">
            <a:extLst>
              <a:ext uri="{FF2B5EF4-FFF2-40B4-BE49-F238E27FC236}">
                <a16:creationId xmlns:a16="http://schemas.microsoft.com/office/drawing/2014/main" id="{386B6550-0FA1-603B-3431-9AF9143A3D3B}"/>
              </a:ext>
            </a:extLst>
          </p:cNvPr>
          <p:cNvSpPr>
            <a:spLocks noGrp="1"/>
          </p:cNvSpPr>
          <p:nvPr>
            <p:ph type="dt" sz="half" idx="10"/>
          </p:nvPr>
        </p:nvSpPr>
        <p:spPr/>
        <p:txBody>
          <a:bodyPr/>
          <a:lstStyle/>
          <a:p>
            <a:r>
              <a:rPr lang="en-US"/>
              <a:t>June 25, 2024</a:t>
            </a:r>
            <a:endParaRPr lang="en-US" dirty="0"/>
          </a:p>
        </p:txBody>
      </p:sp>
      <p:sp>
        <p:nvSpPr>
          <p:cNvPr id="3" name="Footer Placeholder 2">
            <a:extLst>
              <a:ext uri="{FF2B5EF4-FFF2-40B4-BE49-F238E27FC236}">
                <a16:creationId xmlns:a16="http://schemas.microsoft.com/office/drawing/2014/main" id="{5DAE03F9-12F1-6B21-FF67-B7BCAAA76A49}"/>
              </a:ext>
            </a:extLst>
          </p:cNvPr>
          <p:cNvSpPr>
            <a:spLocks noGrp="1"/>
          </p:cNvSpPr>
          <p:nvPr>
            <p:ph type="ftr" sz="quarter" idx="11"/>
          </p:nvPr>
        </p:nvSpPr>
        <p:spPr/>
        <p:txBody>
          <a:bodyPr/>
          <a:lstStyle/>
          <a:p>
            <a:r>
              <a:rPr lang="en-US"/>
              <a:t>2024 NISO Annual Membership Meeting</a:t>
            </a:r>
            <a:endParaRPr lang="en-US" dirty="0"/>
          </a:p>
        </p:txBody>
      </p:sp>
    </p:spTree>
    <p:extLst>
      <p:ext uri="{BB962C8B-B14F-4D97-AF65-F5344CB8AC3E}">
        <p14:creationId xmlns:p14="http://schemas.microsoft.com/office/powerpoint/2010/main" val="2381301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1"/>
          <p:cNvSpPr txBox="1">
            <a:spLocks noGrp="1"/>
          </p:cNvSpPr>
          <p:nvPr>
            <p:ph type="sldNum" idx="4294967295"/>
          </p:nvPr>
        </p:nvSpPr>
        <p:spPr>
          <a:xfrm>
            <a:off x="11507788" y="6042025"/>
            <a:ext cx="684212" cy="365125"/>
          </a:xfrm>
          <a:prstGeom prst="rect">
            <a:avLst/>
          </a:prstGeom>
          <a:noFill/>
          <a:ln>
            <a:noFill/>
          </a:ln>
        </p:spPr>
        <p:txBody>
          <a:bodyPr spcFirstLastPara="1" wrap="square" lIns="121900" tIns="60925" rIns="121900" bIns="60925" anchor="t" anchorCtr="0">
            <a:normAutofit/>
          </a:bodyPr>
          <a:lstStyle/>
          <a:p>
            <a:pPr marL="0" lvl="0" indent="0" algn="r" rtl="0">
              <a:spcBef>
                <a:spcPts val="0"/>
              </a:spcBef>
              <a:spcAft>
                <a:spcPts val="0"/>
              </a:spcAft>
              <a:buNone/>
            </a:pPr>
            <a:fld id="{00000000-1234-1234-1234-123412341234}" type="slidenum">
              <a:rPr lang="en-US"/>
              <a:t>32</a:t>
            </a:fld>
            <a:endParaRPr dirty="0"/>
          </a:p>
        </p:txBody>
      </p:sp>
      <p:sp>
        <p:nvSpPr>
          <p:cNvPr id="608" name="Google Shape;608;p21"/>
          <p:cNvSpPr txBox="1"/>
          <p:nvPr/>
        </p:nvSpPr>
        <p:spPr>
          <a:xfrm>
            <a:off x="4857750" y="415599"/>
            <a:ext cx="4449200" cy="956000"/>
          </a:xfrm>
          <a:prstGeom prst="rect">
            <a:avLst/>
          </a:prstGeom>
          <a:noFill/>
          <a:ln>
            <a:noFill/>
          </a:ln>
        </p:spPr>
        <p:txBody>
          <a:bodyPr spcFirstLastPara="1" wrap="square" lIns="121900" tIns="60925" rIns="54150" bIns="60925" anchor="t" anchorCtr="0">
            <a:noAutofit/>
          </a:bodyPr>
          <a:lstStyle/>
          <a:p>
            <a:pPr marL="764060" marR="0" lvl="0" indent="-711145" algn="r" rtl="0">
              <a:lnSpc>
                <a:spcPct val="80000"/>
              </a:lnSpc>
              <a:spcBef>
                <a:spcPts val="0"/>
              </a:spcBef>
              <a:spcAft>
                <a:spcPts val="0"/>
              </a:spcAft>
              <a:buNone/>
            </a:pPr>
            <a:endParaRPr sz="2400" dirty="0">
              <a:solidFill>
                <a:srgbClr val="218C89"/>
              </a:solidFill>
              <a:latin typeface="Arial"/>
              <a:ea typeface="Arial"/>
              <a:cs typeface="Arial"/>
              <a:sym typeface="Arial"/>
            </a:endParaRPr>
          </a:p>
        </p:txBody>
      </p:sp>
      <p:sp>
        <p:nvSpPr>
          <p:cNvPr id="609" name="Google Shape;609;p21"/>
          <p:cNvSpPr/>
          <p:nvPr/>
        </p:nvSpPr>
        <p:spPr>
          <a:xfrm>
            <a:off x="336900" y="1574800"/>
            <a:ext cx="11160800" cy="5145200"/>
          </a:xfrm>
          <a:prstGeom prst="rect">
            <a:avLst/>
          </a:prstGeom>
          <a:noFill/>
          <a:ln>
            <a:noFill/>
          </a:ln>
        </p:spPr>
        <p:txBody>
          <a:bodyPr spcFirstLastPara="1" wrap="square" lIns="0" tIns="0" rIns="54150" bIns="0" anchor="t" anchorCtr="0">
            <a:noAutofit/>
          </a:bodyPr>
          <a:lstStyle/>
          <a:p>
            <a:pPr marL="391554" marR="0" lvl="0" indent="-338641" algn="l" rtl="0">
              <a:spcBef>
                <a:spcPts val="0"/>
              </a:spcBef>
              <a:spcAft>
                <a:spcPts val="0"/>
              </a:spcAft>
              <a:buNone/>
            </a:pPr>
            <a:endParaRPr sz="2400" dirty="0">
              <a:solidFill>
                <a:srgbClr val="000000"/>
              </a:solidFill>
              <a:latin typeface="Arial"/>
              <a:ea typeface="Arial"/>
              <a:cs typeface="Arial"/>
              <a:sym typeface="Arial"/>
            </a:endParaRPr>
          </a:p>
          <a:p>
            <a:pPr marL="391554" marR="0" lvl="0" indent="-148146" algn="l" rtl="0">
              <a:spcBef>
                <a:spcPts val="1067"/>
              </a:spcBef>
              <a:spcAft>
                <a:spcPts val="0"/>
              </a:spcAft>
              <a:buNone/>
            </a:pPr>
            <a:endParaRPr sz="2400" dirty="0">
              <a:solidFill>
                <a:srgbClr val="000000"/>
              </a:solidFill>
              <a:latin typeface="Arial"/>
              <a:ea typeface="Arial"/>
              <a:cs typeface="Arial"/>
              <a:sym typeface="Arial"/>
            </a:endParaRPr>
          </a:p>
        </p:txBody>
      </p:sp>
      <p:sp>
        <p:nvSpPr>
          <p:cNvPr id="610" name="Google Shape;610;p21"/>
          <p:cNvSpPr txBox="1"/>
          <p:nvPr/>
        </p:nvSpPr>
        <p:spPr>
          <a:xfrm>
            <a:off x="919202" y="1185623"/>
            <a:ext cx="10935898" cy="4912601"/>
          </a:xfrm>
          <a:prstGeom prst="rect">
            <a:avLst/>
          </a:prstGeom>
          <a:noFill/>
          <a:ln>
            <a:noFill/>
          </a:ln>
        </p:spPr>
        <p:txBody>
          <a:bodyPr spcFirstLastPara="1" wrap="square" lIns="121900" tIns="60925" rIns="121900" bIns="60925" anchor="t" anchorCtr="0">
            <a:noAutofit/>
          </a:bodyPr>
          <a:lstStyle/>
          <a:p>
            <a:pPr marL="0" marR="0" lvl="0" indent="0" algn="l" rtl="0">
              <a:lnSpc>
                <a:spcPct val="120000"/>
              </a:lnSpc>
              <a:spcBef>
                <a:spcPts val="0"/>
              </a:spcBef>
              <a:spcAft>
                <a:spcPts val="0"/>
              </a:spcAft>
              <a:buNone/>
            </a:pPr>
            <a:br>
              <a:rPr lang="en-US" sz="2400" dirty="0">
                <a:solidFill>
                  <a:srgbClr val="44969F"/>
                </a:solidFill>
                <a:latin typeface="Arial"/>
                <a:ea typeface="Arial"/>
                <a:cs typeface="Arial"/>
                <a:sym typeface="Arial"/>
              </a:rPr>
            </a:br>
            <a:r>
              <a:rPr lang="en-US" sz="2400" dirty="0">
                <a:solidFill>
                  <a:srgbClr val="44969F"/>
                </a:solidFill>
                <a:latin typeface="Arial"/>
                <a:ea typeface="Arial"/>
                <a:cs typeface="Arial"/>
                <a:sym typeface="Arial"/>
              </a:rPr>
              <a:t>NISO Serves as Secretariat for ISO TC 46/SC 9</a:t>
            </a:r>
            <a:r>
              <a:rPr lang="en-US" sz="1200" dirty="0"/>
              <a:t> </a:t>
            </a:r>
            <a:r>
              <a:rPr lang="en-US" sz="2400" dirty="0">
                <a:solidFill>
                  <a:srgbClr val="44969F"/>
                </a:solidFill>
                <a:latin typeface="Arial"/>
                <a:ea typeface="Arial"/>
                <a:cs typeface="Arial"/>
                <a:sym typeface="Arial"/>
              </a:rPr>
              <a:t> Identification &amp; Description </a:t>
            </a:r>
            <a:endParaRPr sz="2400" dirty="0">
              <a:solidFill>
                <a:srgbClr val="44969F"/>
              </a:solidFill>
              <a:latin typeface="Arial"/>
              <a:ea typeface="Arial"/>
              <a:cs typeface="Arial"/>
              <a:sym typeface="Arial"/>
            </a:endParaRPr>
          </a:p>
          <a:p>
            <a:pPr marL="0" marR="0" lvl="0" indent="0" algn="l" rtl="0">
              <a:lnSpc>
                <a:spcPct val="120000"/>
              </a:lnSpc>
              <a:spcBef>
                <a:spcPts val="0"/>
              </a:spcBef>
              <a:spcAft>
                <a:spcPts val="0"/>
              </a:spcAft>
              <a:buNone/>
            </a:pPr>
            <a:endParaRPr lang="en-US" sz="2400" dirty="0">
              <a:solidFill>
                <a:srgbClr val="44969F"/>
              </a:solidFill>
              <a:latin typeface="Arial"/>
              <a:ea typeface="Arial"/>
              <a:cs typeface="Arial"/>
              <a:sym typeface="Arial"/>
            </a:endParaRPr>
          </a:p>
          <a:p>
            <a:pPr marL="0" marR="0" lvl="0" indent="0" algn="l" rtl="0">
              <a:lnSpc>
                <a:spcPct val="120000"/>
              </a:lnSpc>
              <a:spcBef>
                <a:spcPts val="0"/>
              </a:spcBef>
              <a:spcAft>
                <a:spcPts val="0"/>
              </a:spcAft>
              <a:buNone/>
            </a:pPr>
            <a:r>
              <a:rPr lang="en-US" sz="2400" dirty="0">
                <a:solidFill>
                  <a:srgbClr val="44969F"/>
                </a:solidFill>
              </a:rPr>
              <a:t>In January 2024, Todd Carpenter was elected Chair of TC 46/SC 9 and  Keondra Bailey assumed the role of Committee Manager</a:t>
            </a:r>
          </a:p>
          <a:p>
            <a:pPr marL="0" marR="0" lvl="0" indent="0" algn="l" rtl="0">
              <a:lnSpc>
                <a:spcPct val="120000"/>
              </a:lnSpc>
              <a:spcBef>
                <a:spcPts val="0"/>
              </a:spcBef>
              <a:spcAft>
                <a:spcPts val="0"/>
              </a:spcAft>
              <a:buNone/>
            </a:pPr>
            <a:endParaRPr lang="en-US" sz="2400" dirty="0">
              <a:solidFill>
                <a:srgbClr val="44969F"/>
              </a:solidFill>
              <a:latin typeface="Arial"/>
              <a:ea typeface="Arial"/>
              <a:cs typeface="Arial"/>
              <a:sym typeface="Arial"/>
            </a:endParaRPr>
          </a:p>
          <a:p>
            <a:pPr marL="0" marR="0" lvl="0" indent="0" algn="l" rtl="0">
              <a:lnSpc>
                <a:spcPct val="120000"/>
              </a:lnSpc>
              <a:spcBef>
                <a:spcPts val="0"/>
              </a:spcBef>
              <a:spcAft>
                <a:spcPts val="0"/>
              </a:spcAft>
              <a:buNone/>
            </a:pPr>
            <a:r>
              <a:rPr lang="en-US" sz="2400" dirty="0">
                <a:solidFill>
                  <a:srgbClr val="44969F"/>
                </a:solidFill>
                <a:latin typeface="Arial"/>
                <a:ea typeface="Arial"/>
                <a:cs typeface="Arial"/>
                <a:sym typeface="Arial"/>
              </a:rPr>
              <a:t>NISO staff and its members participated in 7 ISO plenary meetings, and engage on </a:t>
            </a:r>
            <a:r>
              <a:rPr lang="en-US" sz="2400" dirty="0">
                <a:solidFill>
                  <a:srgbClr val="44969F"/>
                </a:solidFill>
              </a:rPr>
              <a:t>25</a:t>
            </a:r>
            <a:r>
              <a:rPr lang="en-US" sz="2400" dirty="0">
                <a:solidFill>
                  <a:srgbClr val="44969F"/>
                </a:solidFill>
                <a:latin typeface="Arial"/>
                <a:ea typeface="Arial"/>
                <a:cs typeface="Arial"/>
                <a:sym typeface="Arial"/>
              </a:rPr>
              <a:t> ISO working groups, and more than 35 projects.</a:t>
            </a:r>
            <a:endParaRPr sz="2400" dirty="0">
              <a:solidFill>
                <a:srgbClr val="44969F"/>
              </a:solidFill>
              <a:latin typeface="Arial"/>
              <a:ea typeface="Arial"/>
              <a:cs typeface="Arial"/>
              <a:sym typeface="Arial"/>
            </a:endParaRPr>
          </a:p>
        </p:txBody>
      </p:sp>
      <p:sp>
        <p:nvSpPr>
          <p:cNvPr id="611" name="Google Shape;611;p21"/>
          <p:cNvSpPr/>
          <p:nvPr/>
        </p:nvSpPr>
        <p:spPr>
          <a:xfrm>
            <a:off x="919202" y="215078"/>
            <a:ext cx="10779666" cy="875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1" dirty="0">
              <a:solidFill>
                <a:schemeClr val="dk1"/>
              </a:solidFill>
              <a:latin typeface="Trebuchet MS"/>
              <a:ea typeface="Trebuchet MS"/>
              <a:cs typeface="Trebuchet MS"/>
              <a:sym typeface="Trebuchet MS"/>
            </a:endParaRPr>
          </a:p>
          <a:p>
            <a:pPr marL="0" marR="0" lvl="0" indent="0" algn="l" rtl="0">
              <a:lnSpc>
                <a:spcPct val="120000"/>
              </a:lnSpc>
              <a:spcBef>
                <a:spcPts val="0"/>
              </a:spcBef>
              <a:spcAft>
                <a:spcPts val="0"/>
              </a:spcAft>
              <a:buNone/>
            </a:pPr>
            <a:r>
              <a:rPr lang="en-US" sz="3200" b="1" dirty="0">
                <a:solidFill>
                  <a:schemeClr val="dk2"/>
                </a:solidFill>
                <a:latin typeface="Arial"/>
                <a:ea typeface="Arial"/>
                <a:cs typeface="Arial"/>
                <a:sym typeface="Arial"/>
              </a:rPr>
              <a:t>NISO Supports International Standards Development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1"/>
          <p:cNvSpPr txBox="1">
            <a:spLocks noGrp="1"/>
          </p:cNvSpPr>
          <p:nvPr>
            <p:ph type="sldNum" idx="4294967295"/>
          </p:nvPr>
        </p:nvSpPr>
        <p:spPr>
          <a:xfrm>
            <a:off x="11507788" y="6042025"/>
            <a:ext cx="684212" cy="365125"/>
          </a:xfrm>
          <a:prstGeom prst="rect">
            <a:avLst/>
          </a:prstGeom>
          <a:noFill/>
          <a:ln>
            <a:noFill/>
          </a:ln>
        </p:spPr>
        <p:txBody>
          <a:bodyPr spcFirstLastPara="1" wrap="square" lIns="121900" tIns="60925" rIns="121900" bIns="60925" anchor="t" anchorCtr="0">
            <a:normAutofit/>
          </a:bodyPr>
          <a:lstStyle/>
          <a:p>
            <a:pPr marL="0" lvl="0" indent="0" algn="r" rtl="0">
              <a:spcBef>
                <a:spcPts val="0"/>
              </a:spcBef>
              <a:spcAft>
                <a:spcPts val="0"/>
              </a:spcAft>
              <a:buNone/>
            </a:pPr>
            <a:fld id="{00000000-1234-1234-1234-123412341234}" type="slidenum">
              <a:rPr lang="en-US"/>
              <a:t>33</a:t>
            </a:fld>
            <a:endParaRPr dirty="0"/>
          </a:p>
        </p:txBody>
      </p:sp>
      <p:sp>
        <p:nvSpPr>
          <p:cNvPr id="608" name="Google Shape;608;p21"/>
          <p:cNvSpPr txBox="1"/>
          <p:nvPr/>
        </p:nvSpPr>
        <p:spPr>
          <a:xfrm>
            <a:off x="4857750" y="229623"/>
            <a:ext cx="4449200" cy="956000"/>
          </a:xfrm>
          <a:prstGeom prst="rect">
            <a:avLst/>
          </a:prstGeom>
          <a:noFill/>
          <a:ln>
            <a:noFill/>
          </a:ln>
        </p:spPr>
        <p:txBody>
          <a:bodyPr spcFirstLastPara="1" wrap="square" lIns="121900" tIns="60925" rIns="54150" bIns="60925" anchor="t" anchorCtr="0">
            <a:noAutofit/>
          </a:bodyPr>
          <a:lstStyle/>
          <a:p>
            <a:pPr marL="764060" marR="0" lvl="0" indent="-711145" algn="r" rtl="0">
              <a:lnSpc>
                <a:spcPct val="80000"/>
              </a:lnSpc>
              <a:spcBef>
                <a:spcPts val="0"/>
              </a:spcBef>
              <a:spcAft>
                <a:spcPts val="0"/>
              </a:spcAft>
              <a:buNone/>
            </a:pPr>
            <a:endParaRPr sz="2400" dirty="0">
              <a:solidFill>
                <a:srgbClr val="218C89"/>
              </a:solidFill>
              <a:latin typeface="Arial"/>
              <a:ea typeface="Arial"/>
              <a:cs typeface="Arial"/>
              <a:sym typeface="Arial"/>
            </a:endParaRPr>
          </a:p>
        </p:txBody>
      </p:sp>
      <p:sp>
        <p:nvSpPr>
          <p:cNvPr id="609" name="Google Shape;609;p21"/>
          <p:cNvSpPr/>
          <p:nvPr/>
        </p:nvSpPr>
        <p:spPr>
          <a:xfrm>
            <a:off x="336900" y="1574800"/>
            <a:ext cx="11160800" cy="5145200"/>
          </a:xfrm>
          <a:prstGeom prst="rect">
            <a:avLst/>
          </a:prstGeom>
          <a:noFill/>
          <a:ln>
            <a:noFill/>
          </a:ln>
        </p:spPr>
        <p:txBody>
          <a:bodyPr spcFirstLastPara="1" wrap="square" lIns="0" tIns="0" rIns="54150" bIns="0" anchor="t" anchorCtr="0">
            <a:noAutofit/>
          </a:bodyPr>
          <a:lstStyle/>
          <a:p>
            <a:pPr marL="391554" marR="0" lvl="0" indent="-338641" algn="l" rtl="0">
              <a:spcBef>
                <a:spcPts val="0"/>
              </a:spcBef>
              <a:spcAft>
                <a:spcPts val="0"/>
              </a:spcAft>
              <a:buNone/>
            </a:pPr>
            <a:endParaRPr sz="2400" dirty="0">
              <a:solidFill>
                <a:srgbClr val="000000"/>
              </a:solidFill>
              <a:latin typeface="Arial"/>
              <a:ea typeface="Arial"/>
              <a:cs typeface="Arial"/>
              <a:sym typeface="Arial"/>
            </a:endParaRPr>
          </a:p>
          <a:p>
            <a:pPr marL="391554" marR="0" lvl="0" indent="-148146" algn="l" rtl="0">
              <a:spcBef>
                <a:spcPts val="1067"/>
              </a:spcBef>
              <a:spcAft>
                <a:spcPts val="0"/>
              </a:spcAft>
              <a:buNone/>
            </a:pPr>
            <a:endParaRPr sz="2400" dirty="0">
              <a:solidFill>
                <a:srgbClr val="000000"/>
              </a:solidFill>
              <a:latin typeface="Arial"/>
              <a:ea typeface="Arial"/>
              <a:cs typeface="Arial"/>
              <a:sym typeface="Arial"/>
            </a:endParaRPr>
          </a:p>
        </p:txBody>
      </p:sp>
      <p:sp>
        <p:nvSpPr>
          <p:cNvPr id="610" name="Google Shape;610;p21"/>
          <p:cNvSpPr txBox="1"/>
          <p:nvPr/>
        </p:nvSpPr>
        <p:spPr>
          <a:xfrm>
            <a:off x="919202" y="1185623"/>
            <a:ext cx="10935898" cy="4912601"/>
          </a:xfrm>
          <a:prstGeom prst="rect">
            <a:avLst/>
          </a:prstGeom>
          <a:noFill/>
          <a:ln>
            <a:noFill/>
          </a:ln>
        </p:spPr>
        <p:txBody>
          <a:bodyPr spcFirstLastPara="1" wrap="square" lIns="121900" tIns="60925" rIns="121900" bIns="60925" anchor="t" anchorCtr="0">
            <a:noAutofit/>
          </a:bodyPr>
          <a:lstStyle/>
          <a:p>
            <a:pPr marL="0" marR="0" lvl="0" indent="0" algn="l" rtl="0">
              <a:lnSpc>
                <a:spcPct val="120000"/>
              </a:lnSpc>
              <a:spcBef>
                <a:spcPts val="0"/>
              </a:spcBef>
              <a:spcAft>
                <a:spcPts val="0"/>
              </a:spcAft>
              <a:buNone/>
            </a:pPr>
            <a:r>
              <a:rPr lang="en-US" sz="2400" dirty="0">
                <a:solidFill>
                  <a:srgbClr val="44969F"/>
                </a:solidFill>
                <a:latin typeface="Arial"/>
                <a:ea typeface="Arial"/>
                <a:cs typeface="Arial"/>
                <a:sym typeface="Arial"/>
              </a:rPr>
              <a:t>ISO TC 46</a:t>
            </a:r>
            <a:r>
              <a:rPr lang="en-US" sz="2400" dirty="0">
                <a:solidFill>
                  <a:srgbClr val="44969F"/>
                </a:solidFill>
              </a:rPr>
              <a:t> p</a:t>
            </a:r>
            <a:r>
              <a:rPr lang="en-US" sz="2400" dirty="0">
                <a:solidFill>
                  <a:srgbClr val="44969F"/>
                </a:solidFill>
                <a:latin typeface="Arial"/>
                <a:ea typeface="Arial"/>
                <a:cs typeface="Arial"/>
                <a:sym typeface="Arial"/>
              </a:rPr>
              <a:t>ublished in 2023/24:</a:t>
            </a:r>
            <a:br>
              <a:rPr lang="en-US" sz="2400" dirty="0">
                <a:solidFill>
                  <a:srgbClr val="44969F"/>
                </a:solidFill>
                <a:latin typeface="Arial"/>
                <a:ea typeface="Arial"/>
                <a:cs typeface="Arial"/>
                <a:sym typeface="Arial"/>
              </a:rPr>
            </a:br>
            <a:r>
              <a:rPr lang="en-US" sz="2000" dirty="0">
                <a:solidFill>
                  <a:srgbClr val="44969F"/>
                </a:solidFill>
                <a:latin typeface="Arial"/>
                <a:ea typeface="Arial"/>
                <a:cs typeface="Arial"/>
                <a:sym typeface="Arial"/>
              </a:rPr>
              <a:t>	ISO 24138 – International Standard Content Code (ISCC) </a:t>
            </a:r>
          </a:p>
          <a:p>
            <a:pPr marL="0" marR="0" lvl="0" indent="0" algn="l" rtl="0">
              <a:lnSpc>
                <a:spcPct val="120000"/>
              </a:lnSpc>
              <a:spcBef>
                <a:spcPts val="0"/>
              </a:spcBef>
              <a:spcAft>
                <a:spcPts val="0"/>
              </a:spcAft>
              <a:buNone/>
            </a:pPr>
            <a:r>
              <a:rPr lang="en-US" sz="2000" dirty="0">
                <a:solidFill>
                  <a:srgbClr val="44969F"/>
                </a:solidFill>
                <a:latin typeface="Arial"/>
                <a:ea typeface="Arial"/>
                <a:cs typeface="Arial"/>
                <a:sym typeface="Arial"/>
              </a:rPr>
              <a:t>	ISO 23527 – Research activity identifier (</a:t>
            </a:r>
            <a:r>
              <a:rPr lang="en-US" sz="2000" dirty="0" err="1">
                <a:solidFill>
                  <a:srgbClr val="44969F"/>
                </a:solidFill>
                <a:latin typeface="Arial"/>
                <a:ea typeface="Arial"/>
                <a:cs typeface="Arial"/>
                <a:sym typeface="Arial"/>
              </a:rPr>
              <a:t>RAiD</a:t>
            </a:r>
            <a:r>
              <a:rPr lang="en-US" sz="2000" dirty="0">
                <a:solidFill>
                  <a:srgbClr val="44969F"/>
                </a:solidFill>
                <a:latin typeface="Arial"/>
                <a:ea typeface="Arial"/>
                <a:cs typeface="Arial"/>
                <a:sym typeface="Arial"/>
              </a:rPr>
              <a:t>) </a:t>
            </a:r>
          </a:p>
          <a:p>
            <a:pPr marL="0" marR="0" lvl="0" indent="0" algn="l" rtl="0">
              <a:lnSpc>
                <a:spcPct val="120000"/>
              </a:lnSpc>
              <a:spcBef>
                <a:spcPts val="0"/>
              </a:spcBef>
              <a:spcAft>
                <a:spcPts val="0"/>
              </a:spcAft>
              <a:buNone/>
            </a:pPr>
            <a:r>
              <a:rPr lang="en-US" sz="2000" dirty="0">
                <a:solidFill>
                  <a:srgbClr val="44969F"/>
                </a:solidFill>
              </a:rPr>
              <a:t>	ISO </a:t>
            </a:r>
            <a:r>
              <a:rPr lang="en-US" sz="2000" dirty="0">
                <a:solidFill>
                  <a:srgbClr val="44969F"/>
                </a:solidFill>
                <a:latin typeface="Arial"/>
                <a:ea typeface="Arial"/>
                <a:cs typeface="Arial"/>
                <a:sym typeface="Arial"/>
              </a:rPr>
              <a:t>21127 – Reference ontology for the interchange of cultural heritage</a:t>
            </a:r>
          </a:p>
          <a:p>
            <a:pPr marL="0" marR="0" lvl="0" indent="0" algn="l" rtl="0">
              <a:lnSpc>
                <a:spcPct val="120000"/>
              </a:lnSpc>
              <a:spcBef>
                <a:spcPts val="0"/>
              </a:spcBef>
              <a:spcAft>
                <a:spcPts val="0"/>
              </a:spcAft>
              <a:buNone/>
            </a:pPr>
            <a:r>
              <a:rPr lang="en-US" sz="2000" dirty="0">
                <a:solidFill>
                  <a:srgbClr val="44969F"/>
                </a:solidFill>
              </a:rPr>
              <a:t>	     </a:t>
            </a:r>
            <a:r>
              <a:rPr lang="en-US" sz="2000" dirty="0">
                <a:solidFill>
                  <a:srgbClr val="44969F"/>
                </a:solidFill>
                <a:latin typeface="Arial"/>
                <a:ea typeface="Arial"/>
                <a:cs typeface="Arial"/>
                <a:sym typeface="Arial"/>
              </a:rPr>
              <a:t>information (CDOC-CRM)</a:t>
            </a:r>
          </a:p>
          <a:p>
            <a:pPr marL="0" marR="0" lvl="0" indent="0" algn="l" rtl="0">
              <a:lnSpc>
                <a:spcPct val="120000"/>
              </a:lnSpc>
              <a:spcBef>
                <a:spcPts val="0"/>
              </a:spcBef>
              <a:spcAft>
                <a:spcPts val="0"/>
              </a:spcAft>
              <a:buNone/>
            </a:pPr>
            <a:r>
              <a:rPr lang="en-US" sz="2000" dirty="0">
                <a:solidFill>
                  <a:srgbClr val="44969F"/>
                </a:solidFill>
              </a:rPr>
              <a:t>	ISO 28560-1/3 – RFID in Libraries</a:t>
            </a:r>
            <a:br>
              <a:rPr lang="en-US" sz="2000" dirty="0">
                <a:solidFill>
                  <a:srgbClr val="44969F"/>
                </a:solidFill>
              </a:rPr>
            </a:br>
            <a:r>
              <a:rPr lang="en-US" sz="2000" dirty="0">
                <a:solidFill>
                  <a:srgbClr val="44969F"/>
                </a:solidFill>
              </a:rPr>
              <a:t>	ISO 11620 – Library performance indicators</a:t>
            </a:r>
          </a:p>
          <a:p>
            <a:pPr marL="0" marR="0" lvl="0" indent="0" algn="l" rtl="0">
              <a:lnSpc>
                <a:spcPct val="120000"/>
              </a:lnSpc>
              <a:spcBef>
                <a:spcPts val="0"/>
              </a:spcBef>
              <a:spcAft>
                <a:spcPts val="0"/>
              </a:spcAft>
              <a:buNone/>
            </a:pPr>
            <a:r>
              <a:rPr lang="en-US" sz="2000" dirty="0">
                <a:solidFill>
                  <a:srgbClr val="44969F"/>
                </a:solidFill>
                <a:latin typeface="Arial"/>
                <a:ea typeface="Arial"/>
                <a:cs typeface="Arial"/>
                <a:sym typeface="Arial"/>
              </a:rPr>
              <a:t>	</a:t>
            </a:r>
            <a:r>
              <a:rPr lang="en-US" sz="2000" dirty="0">
                <a:solidFill>
                  <a:srgbClr val="44969F"/>
                </a:solidFill>
              </a:rPr>
              <a:t>ISO 11789 – Permanence and durability of writing, printing and copying</a:t>
            </a:r>
            <a:br>
              <a:rPr lang="en-US" sz="2000" dirty="0">
                <a:solidFill>
                  <a:srgbClr val="44969F"/>
                </a:solidFill>
              </a:rPr>
            </a:br>
            <a:r>
              <a:rPr lang="en-US" sz="2000" dirty="0">
                <a:solidFill>
                  <a:srgbClr val="44969F"/>
                </a:solidFill>
              </a:rPr>
              <a:t>	      on paper </a:t>
            </a:r>
          </a:p>
          <a:p>
            <a:pPr marL="0" marR="0" lvl="0" indent="0" algn="l" rtl="0">
              <a:lnSpc>
                <a:spcPct val="120000"/>
              </a:lnSpc>
              <a:spcBef>
                <a:spcPts val="0"/>
              </a:spcBef>
              <a:spcAft>
                <a:spcPts val="0"/>
              </a:spcAft>
              <a:buNone/>
            </a:pPr>
            <a:r>
              <a:rPr lang="en-US" sz="2000" dirty="0">
                <a:solidFill>
                  <a:srgbClr val="44969F"/>
                </a:solidFill>
                <a:latin typeface="Arial"/>
                <a:ea typeface="Arial"/>
                <a:cs typeface="Arial"/>
                <a:sym typeface="Arial"/>
              </a:rPr>
              <a:t>	ISO 16245 –  Boxes, file covers and other enclosures, made from</a:t>
            </a:r>
            <a:br>
              <a:rPr lang="en-US" sz="2000" dirty="0">
                <a:solidFill>
                  <a:srgbClr val="44969F"/>
                </a:solidFill>
                <a:latin typeface="Arial"/>
                <a:ea typeface="Arial"/>
                <a:cs typeface="Arial"/>
                <a:sym typeface="Arial"/>
              </a:rPr>
            </a:br>
            <a:r>
              <a:rPr lang="en-US" sz="2000" dirty="0">
                <a:solidFill>
                  <a:srgbClr val="44969F"/>
                </a:solidFill>
                <a:latin typeface="Arial"/>
                <a:ea typeface="Arial"/>
                <a:cs typeface="Arial"/>
                <a:sym typeface="Arial"/>
              </a:rPr>
              <a:t>	     cellulosic materials, for storage of paper and parchment documents</a:t>
            </a:r>
          </a:p>
          <a:p>
            <a:pPr marL="0" marR="0" lvl="0" indent="0" algn="l" rtl="0">
              <a:lnSpc>
                <a:spcPct val="120000"/>
              </a:lnSpc>
              <a:spcBef>
                <a:spcPts val="0"/>
              </a:spcBef>
              <a:spcAft>
                <a:spcPts val="0"/>
              </a:spcAft>
              <a:buNone/>
            </a:pPr>
            <a:r>
              <a:rPr lang="en-US" sz="2000" dirty="0">
                <a:solidFill>
                  <a:srgbClr val="44969F"/>
                </a:solidFill>
              </a:rPr>
              <a:t>	TR 8344 – Issues and considerations for managing records in</a:t>
            </a:r>
            <a:br>
              <a:rPr lang="en-US" sz="2000" dirty="0">
                <a:solidFill>
                  <a:srgbClr val="44969F"/>
                </a:solidFill>
              </a:rPr>
            </a:br>
            <a:r>
              <a:rPr lang="en-US" sz="2000" dirty="0">
                <a:solidFill>
                  <a:srgbClr val="44969F"/>
                </a:solidFill>
              </a:rPr>
              <a:t>	      structured data environments</a:t>
            </a:r>
          </a:p>
          <a:p>
            <a:pPr>
              <a:lnSpc>
                <a:spcPct val="120000"/>
              </a:lnSpc>
            </a:pPr>
            <a:r>
              <a:rPr lang="en-US" sz="2000" dirty="0">
                <a:solidFill>
                  <a:srgbClr val="44969F"/>
                </a:solidFill>
              </a:rPr>
              <a:t>ISO/IEC JTC 1/SC 34 published:  ISO /IEC 23078- Parts1-3 — Specification of digital rights management (DRM) technology for digital publications</a:t>
            </a:r>
          </a:p>
          <a:p>
            <a:pPr marL="0" marR="0" lvl="0" indent="0" algn="l" rtl="0">
              <a:lnSpc>
                <a:spcPct val="120000"/>
              </a:lnSpc>
              <a:spcBef>
                <a:spcPts val="0"/>
              </a:spcBef>
              <a:spcAft>
                <a:spcPts val="0"/>
              </a:spcAft>
              <a:buNone/>
            </a:pPr>
            <a:endParaRPr lang="en-US" sz="2000" dirty="0">
              <a:solidFill>
                <a:srgbClr val="44969F"/>
              </a:solidFill>
              <a:latin typeface="Arial"/>
              <a:ea typeface="Arial"/>
              <a:cs typeface="Arial"/>
              <a:sym typeface="Arial"/>
            </a:endParaRPr>
          </a:p>
        </p:txBody>
      </p:sp>
      <p:sp>
        <p:nvSpPr>
          <p:cNvPr id="611" name="Google Shape;611;p21"/>
          <p:cNvSpPr/>
          <p:nvPr/>
        </p:nvSpPr>
        <p:spPr>
          <a:xfrm>
            <a:off x="919202" y="215078"/>
            <a:ext cx="10779666" cy="9294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1" dirty="0">
              <a:solidFill>
                <a:schemeClr val="dk1"/>
              </a:solidFill>
              <a:latin typeface="Trebuchet MS"/>
              <a:ea typeface="Trebuchet MS"/>
              <a:cs typeface="Trebuchet MS"/>
              <a:sym typeface="Trebuchet MS"/>
            </a:endParaRPr>
          </a:p>
          <a:p>
            <a:pPr marL="0" marR="0" lvl="0" indent="0" algn="l" rtl="0">
              <a:lnSpc>
                <a:spcPct val="120000"/>
              </a:lnSpc>
              <a:spcBef>
                <a:spcPts val="0"/>
              </a:spcBef>
              <a:spcAft>
                <a:spcPts val="0"/>
              </a:spcAft>
              <a:buNone/>
            </a:pPr>
            <a:r>
              <a:rPr lang="en-US" sz="3200" b="1" dirty="0">
                <a:solidFill>
                  <a:schemeClr val="dk2"/>
                </a:solidFill>
                <a:latin typeface="Arial"/>
                <a:ea typeface="Arial"/>
                <a:cs typeface="Arial"/>
                <a:sym typeface="Arial"/>
              </a:rPr>
              <a:t>ISO International Standards Work Published</a:t>
            </a:r>
            <a:endParaRPr dirty="0"/>
          </a:p>
        </p:txBody>
      </p:sp>
    </p:spTree>
    <p:extLst>
      <p:ext uri="{BB962C8B-B14F-4D97-AF65-F5344CB8AC3E}">
        <p14:creationId xmlns:p14="http://schemas.microsoft.com/office/powerpoint/2010/main" val="3002205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1"/>
          <p:cNvSpPr txBox="1">
            <a:spLocks noGrp="1"/>
          </p:cNvSpPr>
          <p:nvPr>
            <p:ph type="sldNum" idx="4294967295"/>
          </p:nvPr>
        </p:nvSpPr>
        <p:spPr>
          <a:xfrm>
            <a:off x="11507788" y="6042025"/>
            <a:ext cx="684212" cy="365125"/>
          </a:xfrm>
          <a:prstGeom prst="rect">
            <a:avLst/>
          </a:prstGeom>
          <a:noFill/>
          <a:ln>
            <a:noFill/>
          </a:ln>
        </p:spPr>
        <p:txBody>
          <a:bodyPr spcFirstLastPara="1" wrap="square" lIns="121900" tIns="60925" rIns="121900" bIns="60925" anchor="t" anchorCtr="0">
            <a:normAutofit/>
          </a:bodyPr>
          <a:lstStyle/>
          <a:p>
            <a:pPr marL="0" lvl="0" indent="0" algn="r" rtl="0">
              <a:spcBef>
                <a:spcPts val="0"/>
              </a:spcBef>
              <a:spcAft>
                <a:spcPts val="0"/>
              </a:spcAft>
              <a:buNone/>
            </a:pPr>
            <a:fld id="{00000000-1234-1234-1234-123412341234}" type="slidenum">
              <a:rPr lang="en-US"/>
              <a:t>34</a:t>
            </a:fld>
            <a:endParaRPr dirty="0"/>
          </a:p>
        </p:txBody>
      </p:sp>
      <p:sp>
        <p:nvSpPr>
          <p:cNvPr id="608" name="Google Shape;608;p21"/>
          <p:cNvSpPr txBox="1"/>
          <p:nvPr/>
        </p:nvSpPr>
        <p:spPr>
          <a:xfrm>
            <a:off x="4857750" y="229623"/>
            <a:ext cx="4449200" cy="956000"/>
          </a:xfrm>
          <a:prstGeom prst="rect">
            <a:avLst/>
          </a:prstGeom>
          <a:noFill/>
          <a:ln>
            <a:noFill/>
          </a:ln>
        </p:spPr>
        <p:txBody>
          <a:bodyPr spcFirstLastPara="1" wrap="square" lIns="121900" tIns="60925" rIns="54150" bIns="60925" anchor="t" anchorCtr="0">
            <a:noAutofit/>
          </a:bodyPr>
          <a:lstStyle/>
          <a:p>
            <a:pPr marL="764060" marR="0" lvl="0" indent="-711145" algn="r" rtl="0">
              <a:lnSpc>
                <a:spcPct val="80000"/>
              </a:lnSpc>
              <a:spcBef>
                <a:spcPts val="0"/>
              </a:spcBef>
              <a:spcAft>
                <a:spcPts val="0"/>
              </a:spcAft>
              <a:buNone/>
            </a:pPr>
            <a:endParaRPr sz="2400" dirty="0">
              <a:solidFill>
                <a:srgbClr val="218C89"/>
              </a:solidFill>
              <a:latin typeface="Arial"/>
              <a:ea typeface="Arial"/>
              <a:cs typeface="Arial"/>
              <a:sym typeface="Arial"/>
            </a:endParaRPr>
          </a:p>
        </p:txBody>
      </p:sp>
      <p:sp>
        <p:nvSpPr>
          <p:cNvPr id="609" name="Google Shape;609;p21"/>
          <p:cNvSpPr/>
          <p:nvPr/>
        </p:nvSpPr>
        <p:spPr>
          <a:xfrm>
            <a:off x="336900" y="1574800"/>
            <a:ext cx="11160800" cy="5145200"/>
          </a:xfrm>
          <a:prstGeom prst="rect">
            <a:avLst/>
          </a:prstGeom>
          <a:noFill/>
          <a:ln>
            <a:noFill/>
          </a:ln>
        </p:spPr>
        <p:txBody>
          <a:bodyPr spcFirstLastPara="1" wrap="square" lIns="0" tIns="0" rIns="54150" bIns="0" anchor="t" anchorCtr="0">
            <a:noAutofit/>
          </a:bodyPr>
          <a:lstStyle/>
          <a:p>
            <a:pPr marL="391554" marR="0" lvl="0" indent="-338641" algn="l" rtl="0">
              <a:spcBef>
                <a:spcPts val="0"/>
              </a:spcBef>
              <a:spcAft>
                <a:spcPts val="0"/>
              </a:spcAft>
              <a:buNone/>
            </a:pPr>
            <a:endParaRPr sz="2400" dirty="0">
              <a:solidFill>
                <a:srgbClr val="000000"/>
              </a:solidFill>
              <a:latin typeface="Arial"/>
              <a:ea typeface="Arial"/>
              <a:cs typeface="Arial"/>
              <a:sym typeface="Arial"/>
            </a:endParaRPr>
          </a:p>
          <a:p>
            <a:pPr marL="391554" marR="0" lvl="0" indent="-148146" algn="l" rtl="0">
              <a:spcBef>
                <a:spcPts val="1067"/>
              </a:spcBef>
              <a:spcAft>
                <a:spcPts val="0"/>
              </a:spcAft>
              <a:buNone/>
            </a:pPr>
            <a:endParaRPr sz="2400" dirty="0">
              <a:solidFill>
                <a:srgbClr val="000000"/>
              </a:solidFill>
              <a:latin typeface="Arial"/>
              <a:ea typeface="Arial"/>
              <a:cs typeface="Arial"/>
              <a:sym typeface="Arial"/>
            </a:endParaRPr>
          </a:p>
        </p:txBody>
      </p:sp>
      <p:sp>
        <p:nvSpPr>
          <p:cNvPr id="610" name="Google Shape;610;p21"/>
          <p:cNvSpPr txBox="1"/>
          <p:nvPr/>
        </p:nvSpPr>
        <p:spPr>
          <a:xfrm>
            <a:off x="919202" y="1185623"/>
            <a:ext cx="10935898" cy="4912601"/>
          </a:xfrm>
          <a:prstGeom prst="rect">
            <a:avLst/>
          </a:prstGeom>
          <a:noFill/>
          <a:ln>
            <a:noFill/>
          </a:ln>
        </p:spPr>
        <p:txBody>
          <a:bodyPr spcFirstLastPara="1" wrap="square" lIns="121900" tIns="60925" rIns="121900" bIns="60925" anchor="t" anchorCtr="0">
            <a:noAutofit/>
          </a:bodyPr>
          <a:lstStyle/>
          <a:p>
            <a:pPr marL="0" marR="0" lvl="0" indent="0" algn="l" rtl="0">
              <a:lnSpc>
                <a:spcPct val="120000"/>
              </a:lnSpc>
              <a:spcBef>
                <a:spcPts val="0"/>
              </a:spcBef>
              <a:spcAft>
                <a:spcPts val="0"/>
              </a:spcAft>
              <a:buNone/>
            </a:pPr>
            <a:r>
              <a:rPr lang="en-US" sz="2400" dirty="0">
                <a:solidFill>
                  <a:srgbClr val="44969F"/>
                </a:solidFill>
                <a:latin typeface="Arial"/>
                <a:ea typeface="Arial"/>
                <a:cs typeface="Arial"/>
                <a:sym typeface="Arial"/>
              </a:rPr>
              <a:t>ISO TC 46</a:t>
            </a:r>
            <a:r>
              <a:rPr lang="en-US" sz="2400" dirty="0">
                <a:solidFill>
                  <a:srgbClr val="44969F"/>
                </a:solidFill>
              </a:rPr>
              <a:t> </a:t>
            </a:r>
            <a:r>
              <a:rPr lang="en-US" sz="2400" dirty="0">
                <a:solidFill>
                  <a:srgbClr val="44969F"/>
                </a:solidFill>
                <a:latin typeface="Arial"/>
                <a:ea typeface="Arial"/>
                <a:cs typeface="Arial"/>
                <a:sym typeface="Arial"/>
              </a:rPr>
              <a:t>has begun work to revise/develop:</a:t>
            </a:r>
            <a:br>
              <a:rPr lang="en-US" sz="2400" dirty="0">
                <a:solidFill>
                  <a:srgbClr val="44969F"/>
                </a:solidFill>
                <a:latin typeface="Arial"/>
                <a:ea typeface="Arial"/>
                <a:cs typeface="Arial"/>
                <a:sym typeface="Arial"/>
              </a:rPr>
            </a:br>
            <a:r>
              <a:rPr lang="en-US" sz="2400" dirty="0">
                <a:solidFill>
                  <a:srgbClr val="44969F"/>
                </a:solidFill>
                <a:latin typeface="Arial"/>
                <a:ea typeface="Arial"/>
                <a:cs typeface="Arial"/>
                <a:sym typeface="Arial"/>
              </a:rPr>
              <a:t> 	ISO 25964-1, Thesauri and interoperability with other vocabularies</a:t>
            </a:r>
          </a:p>
          <a:p>
            <a:pPr marL="0" marR="0" lvl="0" indent="0" algn="l" rtl="0">
              <a:lnSpc>
                <a:spcPct val="120000"/>
              </a:lnSpc>
              <a:spcBef>
                <a:spcPts val="0"/>
              </a:spcBef>
              <a:spcAft>
                <a:spcPts val="0"/>
              </a:spcAft>
              <a:buNone/>
            </a:pPr>
            <a:r>
              <a:rPr lang="en-US" sz="2400" dirty="0">
                <a:solidFill>
                  <a:srgbClr val="44969F"/>
                </a:solidFill>
                <a:latin typeface="Arial"/>
                <a:ea typeface="Arial"/>
                <a:cs typeface="Arial"/>
                <a:sym typeface="Arial"/>
              </a:rPr>
              <a:t> 	ISO 999/5963 Guidelines for the content, organization and</a:t>
            </a:r>
            <a:br>
              <a:rPr lang="en-US" sz="2400" dirty="0">
                <a:solidFill>
                  <a:srgbClr val="44969F"/>
                </a:solidFill>
                <a:latin typeface="Arial"/>
                <a:ea typeface="Arial"/>
                <a:cs typeface="Arial"/>
                <a:sym typeface="Arial"/>
              </a:rPr>
            </a:br>
            <a:r>
              <a:rPr lang="en-US" sz="2400" dirty="0">
                <a:solidFill>
                  <a:srgbClr val="44969F"/>
                </a:solidFill>
                <a:latin typeface="Arial"/>
                <a:ea typeface="Arial"/>
                <a:cs typeface="Arial"/>
                <a:sym typeface="Arial"/>
              </a:rPr>
              <a:t>	 	presentation of indexes </a:t>
            </a:r>
            <a:br>
              <a:rPr lang="en-US" sz="2400" dirty="0">
                <a:solidFill>
                  <a:srgbClr val="44969F"/>
                </a:solidFill>
                <a:latin typeface="Arial"/>
                <a:ea typeface="Arial"/>
                <a:cs typeface="Arial"/>
                <a:sym typeface="Arial"/>
              </a:rPr>
            </a:br>
            <a:r>
              <a:rPr lang="en-US" sz="2400" dirty="0">
                <a:solidFill>
                  <a:srgbClr val="44969F"/>
                </a:solidFill>
                <a:latin typeface="Arial"/>
                <a:ea typeface="Arial"/>
                <a:cs typeface="Arial"/>
                <a:sym typeface="Arial"/>
              </a:rPr>
              <a:t> 	</a:t>
            </a:r>
            <a:r>
              <a:rPr lang="en-US" sz="2400" dirty="0">
                <a:solidFill>
                  <a:srgbClr val="44969F"/>
                </a:solidFill>
              </a:rPr>
              <a:t>ISO 26324 – Digital object identifier system</a:t>
            </a:r>
            <a:br>
              <a:rPr lang="en-US" sz="2400" dirty="0">
                <a:solidFill>
                  <a:srgbClr val="44969F"/>
                </a:solidFill>
              </a:rPr>
            </a:br>
            <a:r>
              <a:rPr lang="en-US" sz="2400" dirty="0">
                <a:solidFill>
                  <a:srgbClr val="44969F"/>
                </a:solidFill>
              </a:rPr>
              <a:t> 	ISO/DIS 16687 – Impact assessment for museums </a:t>
            </a:r>
            <a:br>
              <a:rPr lang="en-US" sz="2400" dirty="0">
                <a:solidFill>
                  <a:srgbClr val="44969F"/>
                </a:solidFill>
              </a:rPr>
            </a:br>
            <a:r>
              <a:rPr lang="en-US" sz="2400" dirty="0">
                <a:solidFill>
                  <a:srgbClr val="44969F"/>
                </a:solidFill>
              </a:rPr>
              <a:t> 	ISO DTR 24332 – Blockchain and Distributed Ledger Technology in 		relation to authoritative records, records systems, and records 		management</a:t>
            </a:r>
            <a:br>
              <a:rPr lang="en-US" sz="2400" dirty="0">
                <a:solidFill>
                  <a:srgbClr val="44969F"/>
                </a:solidFill>
              </a:rPr>
            </a:br>
            <a:r>
              <a:rPr lang="en-US" sz="2400" dirty="0">
                <a:solidFill>
                  <a:srgbClr val="44969F"/>
                </a:solidFill>
              </a:rPr>
              <a:t> 	ISO/AWI 30301 – Management systems for records — Requirements</a:t>
            </a:r>
          </a:p>
          <a:p>
            <a:pPr marL="0" marR="0" lvl="0" indent="0" algn="l" rtl="0">
              <a:lnSpc>
                <a:spcPct val="120000"/>
              </a:lnSpc>
              <a:spcBef>
                <a:spcPts val="0"/>
              </a:spcBef>
              <a:spcAft>
                <a:spcPts val="0"/>
              </a:spcAft>
              <a:buNone/>
            </a:pPr>
            <a:endParaRPr lang="en-US" sz="2400" dirty="0">
              <a:solidFill>
                <a:srgbClr val="44969F"/>
              </a:solidFill>
            </a:endParaRPr>
          </a:p>
          <a:p>
            <a:pPr marL="0" marR="0" lvl="0" indent="0" algn="l" rtl="0">
              <a:lnSpc>
                <a:spcPct val="120000"/>
              </a:lnSpc>
              <a:spcBef>
                <a:spcPts val="0"/>
              </a:spcBef>
              <a:spcAft>
                <a:spcPts val="0"/>
              </a:spcAft>
              <a:buNone/>
            </a:pPr>
            <a:r>
              <a:rPr lang="en-US" sz="2400" dirty="0">
                <a:solidFill>
                  <a:srgbClr val="44969F"/>
                </a:solidFill>
              </a:rPr>
              <a:t>ISO/IEC JTC 1/SC 34 working on revision of ISO/IEC 29500 Office Open XML</a:t>
            </a:r>
          </a:p>
          <a:p>
            <a:pPr marL="0" marR="0" lvl="0" indent="0" algn="l" rtl="0">
              <a:lnSpc>
                <a:spcPct val="120000"/>
              </a:lnSpc>
              <a:spcBef>
                <a:spcPts val="0"/>
              </a:spcBef>
              <a:spcAft>
                <a:spcPts val="0"/>
              </a:spcAft>
              <a:buNone/>
            </a:pPr>
            <a:endParaRPr sz="1200" dirty="0"/>
          </a:p>
          <a:p>
            <a:pPr marL="0" marR="0" lvl="0" indent="0" algn="l" rtl="0">
              <a:lnSpc>
                <a:spcPct val="120000"/>
              </a:lnSpc>
              <a:spcBef>
                <a:spcPts val="0"/>
              </a:spcBef>
              <a:spcAft>
                <a:spcPts val="0"/>
              </a:spcAft>
              <a:buNone/>
            </a:pPr>
            <a:r>
              <a:rPr lang="en-US" sz="2400" dirty="0">
                <a:solidFill>
                  <a:srgbClr val="44969F"/>
                </a:solidFill>
                <a:latin typeface="Arial"/>
                <a:ea typeface="Arial"/>
                <a:cs typeface="Arial"/>
                <a:sym typeface="Arial"/>
              </a:rPr>
              <a:t>	</a:t>
            </a:r>
            <a:endParaRPr sz="1200" dirty="0"/>
          </a:p>
        </p:txBody>
      </p:sp>
      <p:sp>
        <p:nvSpPr>
          <p:cNvPr id="611" name="Google Shape;611;p21"/>
          <p:cNvSpPr/>
          <p:nvPr/>
        </p:nvSpPr>
        <p:spPr>
          <a:xfrm>
            <a:off x="919202" y="215078"/>
            <a:ext cx="10779666" cy="9294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1" dirty="0">
              <a:solidFill>
                <a:schemeClr val="dk1"/>
              </a:solidFill>
              <a:latin typeface="Trebuchet MS"/>
              <a:ea typeface="Trebuchet MS"/>
              <a:cs typeface="Trebuchet MS"/>
              <a:sym typeface="Trebuchet MS"/>
            </a:endParaRPr>
          </a:p>
          <a:p>
            <a:pPr marL="0" marR="0" lvl="0" indent="0" algn="l" rtl="0">
              <a:lnSpc>
                <a:spcPct val="120000"/>
              </a:lnSpc>
              <a:spcBef>
                <a:spcPts val="0"/>
              </a:spcBef>
              <a:spcAft>
                <a:spcPts val="0"/>
              </a:spcAft>
              <a:buNone/>
            </a:pPr>
            <a:r>
              <a:rPr lang="en-US" sz="3200" b="1" dirty="0">
                <a:solidFill>
                  <a:schemeClr val="dk2"/>
                </a:solidFill>
                <a:latin typeface="Arial"/>
                <a:ea typeface="Arial"/>
                <a:cs typeface="Arial"/>
                <a:sym typeface="Arial"/>
              </a:rPr>
              <a:t>ISO International Standards Development Work</a:t>
            </a:r>
            <a:endParaRPr dirty="0"/>
          </a:p>
        </p:txBody>
      </p:sp>
    </p:spTree>
    <p:extLst>
      <p:ext uri="{BB962C8B-B14F-4D97-AF65-F5344CB8AC3E}">
        <p14:creationId xmlns:p14="http://schemas.microsoft.com/office/powerpoint/2010/main" val="1702210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grpSp>
        <p:nvGrpSpPr>
          <p:cNvPr id="736" name="Google Shape;736;p30"/>
          <p:cNvGrpSpPr/>
          <p:nvPr/>
        </p:nvGrpSpPr>
        <p:grpSpPr>
          <a:xfrm>
            <a:off x="0" y="-8467"/>
            <a:ext cx="12192000" cy="6866467"/>
            <a:chOff x="0" y="-8467"/>
            <a:chExt cx="12192000" cy="6866467"/>
          </a:xfrm>
        </p:grpSpPr>
        <p:cxnSp>
          <p:nvCxnSpPr>
            <p:cNvPr id="737" name="Google Shape;737;p30"/>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738" name="Google Shape;738;p30"/>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739" name="Google Shape;739;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a:lstStyle/>
            <a:p>
              <a:endParaRPr lang="en-US"/>
            </a:p>
          </p:txBody>
        </p:sp>
        <p:sp>
          <p:nvSpPr>
            <p:cNvPr id="740" name="Google Shape;740;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US"/>
            </a:p>
          </p:txBody>
        </p:sp>
        <p:sp>
          <p:nvSpPr>
            <p:cNvPr id="741" name="Google Shape;741;p30"/>
            <p:cNvSpPr/>
            <p:nvPr/>
          </p:nvSpPr>
          <p:spPr>
            <a:xfrm>
              <a:off x="8932333" y="3048000"/>
              <a:ext cx="3259667" cy="3810000"/>
            </a:xfrm>
            <a:prstGeom prst="triangle">
              <a:avLst>
                <a:gd name="adj" fmla="val 100000"/>
              </a:avLst>
            </a:prstGeom>
            <a:solidFill>
              <a:srgbClr val="36609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66092">
                <a:alpha val="49803"/>
              </a:srgbClr>
            </a:solidFill>
            <a:ln>
              <a:noFill/>
            </a:ln>
          </p:spPr>
          <p:txBody>
            <a:bodyPr/>
            <a:lstStyle/>
            <a:p>
              <a:endParaRPr lang="en-US"/>
            </a:p>
          </p:txBody>
        </p:sp>
        <p:sp>
          <p:nvSpPr>
            <p:cNvPr id="743" name="Google Shape;743;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a:lstStyle/>
            <a:p>
              <a:endParaRPr lang="en-US"/>
            </a:p>
          </p:txBody>
        </p:sp>
        <p:sp>
          <p:nvSpPr>
            <p:cNvPr id="744" name="Google Shape;744;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5D0900">
                <a:alpha val="80000"/>
              </a:srgbClr>
            </a:solidFill>
            <a:ln>
              <a:noFill/>
            </a:ln>
          </p:spPr>
          <p:txBody>
            <a:bodyPr/>
            <a:lstStyle/>
            <a:p>
              <a:endParaRPr lang="en-US"/>
            </a:p>
          </p:txBody>
        </p:sp>
        <p:sp>
          <p:nvSpPr>
            <p:cNvPr id="745" name="Google Shape;745;p30"/>
            <p:cNvSpPr/>
            <p:nvPr/>
          </p:nvSpPr>
          <p:spPr>
            <a:xfrm>
              <a:off x="10371666" y="3589867"/>
              <a:ext cx="1817159" cy="3268133"/>
            </a:xfrm>
            <a:prstGeom prst="triangle">
              <a:avLst>
                <a:gd name="adj" fmla="val 100000"/>
              </a:avLst>
            </a:prstGeom>
            <a:solidFill>
              <a:srgbClr val="36609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30"/>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47" name="Google Shape;747;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rebuchet MS"/>
              <a:ea typeface="Trebuchet MS"/>
              <a:cs typeface="Trebuchet MS"/>
              <a:sym typeface="Trebuchet MS"/>
            </a:endParaRPr>
          </a:p>
        </p:txBody>
      </p:sp>
      <p:sp>
        <p:nvSpPr>
          <p:cNvPr id="759" name="Google Shape;759;p30"/>
          <p:cNvSpPr txBox="1">
            <a:spLocks noGrp="1"/>
          </p:cNvSpPr>
          <p:nvPr>
            <p:ph type="title"/>
          </p:nvPr>
        </p:nvSpPr>
        <p:spPr>
          <a:xfrm>
            <a:off x="270130" y="1378252"/>
            <a:ext cx="3547581" cy="409302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66092"/>
              </a:buClr>
              <a:buSzPts val="3200"/>
              <a:buFont typeface="Trebuchet MS"/>
              <a:buNone/>
            </a:pPr>
            <a:r>
              <a:rPr lang="en-US" dirty="0">
                <a:solidFill>
                  <a:srgbClr val="366092"/>
                </a:solidFill>
              </a:rPr>
              <a:t>ISO IWA</a:t>
            </a:r>
            <a:br>
              <a:rPr lang="en-US" dirty="0">
                <a:solidFill>
                  <a:srgbClr val="366092"/>
                </a:solidFill>
              </a:rPr>
            </a:br>
            <a:r>
              <a:rPr lang="en-US" dirty="0">
                <a:solidFill>
                  <a:srgbClr val="366092"/>
                </a:solidFill>
              </a:rPr>
              <a:t>Unique Media Identification</a:t>
            </a:r>
            <a:endParaRPr dirty="0"/>
          </a:p>
        </p:txBody>
      </p:sp>
      <p:sp>
        <p:nvSpPr>
          <p:cNvPr id="762" name="Google Shape;762;p30"/>
          <p:cNvSpPr txBox="1">
            <a:spLocks noGrp="1"/>
          </p:cNvSpPr>
          <p:nvPr>
            <p:ph type="sldNum" idx="12"/>
          </p:nvPr>
        </p:nvSpPr>
        <p:spPr>
          <a:xfrm>
            <a:off x="10529090"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600"/>
              </a:spcAft>
              <a:buClr>
                <a:srgbClr val="FFFFFF"/>
              </a:buClr>
              <a:buSzPts val="900"/>
              <a:buFont typeface="Trebuchet MS"/>
              <a:buNone/>
            </a:pPr>
            <a:fld id="{00000000-1234-1234-1234-123412341234}" type="slidenum">
              <a:rPr lang="en-US">
                <a:solidFill>
                  <a:srgbClr val="FFFFFF"/>
                </a:solidFill>
              </a:rPr>
              <a:t>35</a:t>
            </a:fld>
            <a:endParaRPr dirty="0">
              <a:solidFill>
                <a:srgbClr val="FFFFFF"/>
              </a:solidFill>
            </a:endParaRPr>
          </a:p>
        </p:txBody>
      </p:sp>
      <p:sp>
        <p:nvSpPr>
          <p:cNvPr id="748" name="Google Shape;748;p30"/>
          <p:cNvSpPr txBox="1">
            <a:spLocks noGrp="1"/>
          </p:cNvSpPr>
          <p:nvPr>
            <p:ph type="dt" idx="4294967295"/>
          </p:nvPr>
        </p:nvSpPr>
        <p:spPr>
          <a:xfrm>
            <a:off x="0" y="6042025"/>
            <a:ext cx="912813" cy="365125"/>
          </a:xfrm>
          <a:prstGeom prst="rect">
            <a:avLst/>
          </a:prstGeom>
          <a:noFill/>
          <a:ln>
            <a:noFill/>
          </a:ln>
        </p:spPr>
        <p:txBody>
          <a:bodyPr spcFirstLastPara="1" wrap="square" lIns="91425" tIns="45700" rIns="91425" bIns="45700" anchor="ctr" anchorCtr="0">
            <a:normAutofit fontScale="92500" lnSpcReduction="20000"/>
          </a:bodyPr>
          <a:lstStyle/>
          <a:p>
            <a:pPr marL="0" lvl="0" indent="0" algn="r" rtl="0">
              <a:spcBef>
                <a:spcPts val="0"/>
              </a:spcBef>
              <a:spcAft>
                <a:spcPts val="0"/>
              </a:spcAft>
              <a:buNone/>
            </a:pPr>
            <a:r>
              <a:rPr lang="en-US"/>
              <a:t>June 25, 2024</a:t>
            </a:r>
            <a:endParaRPr dirty="0"/>
          </a:p>
        </p:txBody>
      </p:sp>
      <p:sp>
        <p:nvSpPr>
          <p:cNvPr id="761" name="Google Shape;761;p30"/>
          <p:cNvSpPr txBox="1">
            <a:spLocks noGrp="1"/>
          </p:cNvSpPr>
          <p:nvPr>
            <p:ph type="ftr" idx="4294967295"/>
          </p:nvPr>
        </p:nvSpPr>
        <p:spPr>
          <a:xfrm>
            <a:off x="6638925" y="6042025"/>
            <a:ext cx="5553075"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2024 NISO Annual Membership Meeting</a:t>
            </a:r>
            <a:endParaRPr dirty="0"/>
          </a:p>
        </p:txBody>
      </p:sp>
      <p:grpSp>
        <p:nvGrpSpPr>
          <p:cNvPr id="749" name="Google Shape;749;p30"/>
          <p:cNvGrpSpPr/>
          <p:nvPr/>
        </p:nvGrpSpPr>
        <p:grpSpPr>
          <a:xfrm>
            <a:off x="979068" y="-8467"/>
            <a:ext cx="4766733" cy="6866467"/>
            <a:chOff x="7425267" y="-8467"/>
            <a:chExt cx="4766733" cy="6866467"/>
          </a:xfrm>
        </p:grpSpPr>
        <p:cxnSp>
          <p:nvCxnSpPr>
            <p:cNvPr id="750" name="Google Shape;750;p30"/>
            <p:cNvCxnSpPr/>
            <p:nvPr/>
          </p:nvCxnSpPr>
          <p:spPr>
            <a:xfrm>
              <a:off x="9371012" y="0"/>
              <a:ext cx="1219200" cy="6858000"/>
            </a:xfrm>
            <a:prstGeom prst="straightConnector1">
              <a:avLst/>
            </a:prstGeom>
            <a:noFill/>
            <a:ln w="9525" cap="flat" cmpd="sng">
              <a:solidFill>
                <a:srgbClr val="BFBFBF">
                  <a:alpha val="74901"/>
                </a:srgbClr>
              </a:solidFill>
              <a:prstDash val="solid"/>
              <a:round/>
              <a:headEnd type="none" w="sm" len="sm"/>
              <a:tailEnd type="none" w="sm" len="sm"/>
            </a:ln>
          </p:spPr>
        </p:cxnSp>
        <p:cxnSp>
          <p:nvCxnSpPr>
            <p:cNvPr id="751" name="Google Shape;751;p30"/>
            <p:cNvCxnSpPr/>
            <p:nvPr/>
          </p:nvCxnSpPr>
          <p:spPr>
            <a:xfrm flipH="1">
              <a:off x="7425267" y="3681413"/>
              <a:ext cx="4763558" cy="3176587"/>
            </a:xfrm>
            <a:prstGeom prst="straightConnector1">
              <a:avLst/>
            </a:prstGeom>
            <a:noFill/>
            <a:ln w="9525" cap="flat" cmpd="sng">
              <a:solidFill>
                <a:srgbClr val="BFBFBF">
                  <a:alpha val="80000"/>
                </a:srgbClr>
              </a:solidFill>
              <a:prstDash val="solid"/>
              <a:round/>
              <a:headEnd type="none" w="sm" len="sm"/>
              <a:tailEnd type="none" w="sm" len="sm"/>
            </a:ln>
          </p:spPr>
        </p:cxnSp>
        <p:sp>
          <p:nvSpPr>
            <p:cNvPr id="752" name="Google Shape;752;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lstStyle/>
            <a:p>
              <a:endParaRPr lang="en-US"/>
            </a:p>
          </p:txBody>
        </p:sp>
        <p:sp>
          <p:nvSpPr>
            <p:cNvPr id="753" name="Google Shape;753;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US"/>
            </a:p>
          </p:txBody>
        </p:sp>
        <p:sp>
          <p:nvSpPr>
            <p:cNvPr id="754" name="Google Shape;754;p30"/>
            <p:cNvSpPr/>
            <p:nvPr/>
          </p:nvSpPr>
          <p:spPr>
            <a:xfrm>
              <a:off x="8932333" y="3048000"/>
              <a:ext cx="3259667" cy="3810000"/>
            </a:xfrm>
            <a:prstGeom prst="triangle">
              <a:avLst>
                <a:gd name="adj" fmla="val 100000"/>
              </a:avLst>
            </a:prstGeom>
            <a:solidFill>
              <a:srgbClr val="366092">
                <a:alpha val="7176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66092">
                <a:alpha val="60000"/>
              </a:srgbClr>
            </a:solidFill>
            <a:ln>
              <a:noFill/>
            </a:ln>
          </p:spPr>
          <p:txBody>
            <a:bodyPr/>
            <a:lstStyle/>
            <a:p>
              <a:endParaRPr lang="en-US"/>
            </a:p>
          </p:txBody>
        </p:sp>
        <p:sp>
          <p:nvSpPr>
            <p:cNvPr id="756" name="Google Shape;756;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93B3D7">
                <a:alpha val="69803"/>
              </a:srgbClr>
            </a:solidFill>
            <a:ln>
              <a:noFill/>
            </a:ln>
          </p:spPr>
          <p:txBody>
            <a:bodyPr/>
            <a:lstStyle/>
            <a:p>
              <a:endParaRPr lang="en-US"/>
            </a:p>
          </p:txBody>
        </p:sp>
        <p:sp>
          <p:nvSpPr>
            <p:cNvPr id="757" name="Google Shape;757;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lstStyle/>
            <a:p>
              <a:endParaRPr lang="en-US"/>
            </a:p>
          </p:txBody>
        </p:sp>
        <p:sp>
          <p:nvSpPr>
            <p:cNvPr id="758" name="Google Shape;758;p3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60" name="Google Shape;760;p30"/>
          <p:cNvSpPr/>
          <p:nvPr/>
        </p:nvSpPr>
        <p:spPr>
          <a:xfrm>
            <a:off x="5742625" y="0"/>
            <a:ext cx="644937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rebuchet MS"/>
              <a:ea typeface="Trebuchet MS"/>
              <a:cs typeface="Trebuchet MS"/>
              <a:sym typeface="Trebuchet MS"/>
            </a:endParaRPr>
          </a:p>
        </p:txBody>
      </p:sp>
      <p:sp>
        <p:nvSpPr>
          <p:cNvPr id="2" name="TextBox 1">
            <a:extLst>
              <a:ext uri="{FF2B5EF4-FFF2-40B4-BE49-F238E27FC236}">
                <a16:creationId xmlns:a16="http://schemas.microsoft.com/office/drawing/2014/main" id="{B21F67D9-55B6-88C8-82B0-95E70943A366}"/>
              </a:ext>
            </a:extLst>
          </p:cNvPr>
          <p:cNvSpPr txBox="1"/>
          <p:nvPr/>
        </p:nvSpPr>
        <p:spPr>
          <a:xfrm>
            <a:off x="4502671" y="237835"/>
            <a:ext cx="7545427" cy="984885"/>
          </a:xfrm>
          <a:prstGeom prst="rect">
            <a:avLst/>
          </a:prstGeom>
          <a:noFill/>
        </p:spPr>
        <p:txBody>
          <a:bodyPr wrap="square" rtlCol="0">
            <a:spAutoFit/>
          </a:bodyPr>
          <a:lstStyle/>
          <a:p>
            <a:r>
              <a:rPr lang="en-US" sz="4400" dirty="0">
                <a:solidFill>
                  <a:schemeClr val="bg1"/>
                </a:solidFill>
              </a:rPr>
              <a:t>How to Identify Media Outlets</a:t>
            </a:r>
          </a:p>
          <a:p>
            <a:endParaRPr lang="en-US" dirty="0"/>
          </a:p>
        </p:txBody>
      </p:sp>
      <p:pic>
        <p:nvPicPr>
          <p:cNvPr id="3" name="Google Shape;425;p10">
            <a:extLst>
              <a:ext uri="{FF2B5EF4-FFF2-40B4-BE49-F238E27FC236}">
                <a16:creationId xmlns:a16="http://schemas.microsoft.com/office/drawing/2014/main" id="{4FB5435A-53E1-941B-70E5-CFB3FF05C7F2}"/>
              </a:ext>
            </a:extLst>
          </p:cNvPr>
          <p:cNvPicPr preferRelativeResize="0"/>
          <p:nvPr/>
        </p:nvPicPr>
        <p:blipFill rotWithShape="1">
          <a:blip r:embed="rId3">
            <a:alphaModFix/>
          </a:blip>
          <a:srcRect/>
          <a:stretch/>
        </p:blipFill>
        <p:spPr>
          <a:xfrm>
            <a:off x="4729397" y="1401523"/>
            <a:ext cx="7367139" cy="5129020"/>
          </a:xfrm>
          <a:prstGeom prst="rect">
            <a:avLst/>
          </a:prstGeom>
          <a:noFill/>
          <a:ln>
            <a:noFill/>
          </a:ln>
        </p:spPr>
      </p:pic>
      <p:sp>
        <p:nvSpPr>
          <p:cNvPr id="4" name="Google Shape;426;p10">
            <a:extLst>
              <a:ext uri="{FF2B5EF4-FFF2-40B4-BE49-F238E27FC236}">
                <a16:creationId xmlns:a16="http://schemas.microsoft.com/office/drawing/2014/main" id="{48093499-E114-EB19-3DEF-5A464FC328BC}"/>
              </a:ext>
            </a:extLst>
          </p:cNvPr>
          <p:cNvSpPr/>
          <p:nvPr/>
        </p:nvSpPr>
        <p:spPr>
          <a:xfrm>
            <a:off x="6072776" y="3966033"/>
            <a:ext cx="4184407" cy="781878"/>
          </a:xfrm>
          <a:prstGeom prst="bevel">
            <a:avLst>
              <a:gd name="adj" fmla="val 12500"/>
            </a:avLst>
          </a:prstGeom>
          <a:gradFill>
            <a:gsLst>
              <a:gs pos="0">
                <a:srgbClr val="FFFFFF">
                  <a:alpha val="0"/>
                </a:srgbClr>
              </a:gs>
              <a:gs pos="38000">
                <a:srgbClr val="FFFFFF">
                  <a:alpha val="0"/>
                </a:srgbClr>
              </a:gs>
              <a:gs pos="79000">
                <a:srgbClr val="FFFFFF"/>
              </a:gs>
              <a:gs pos="100000">
                <a:srgbClr val="F9A93A"/>
              </a:gs>
            </a:gsLst>
            <a:path path="circle">
              <a:fillToRect l="50000" t="50000" r="50000" b="50000"/>
            </a:path>
            <a:tileRect/>
          </a:gradFill>
          <a:ln w="15875" cap="flat" cmpd="sng">
            <a:solidFill>
              <a:srgbClr val="4156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accent5"/>
              </a:solidFill>
              <a:latin typeface="Twentieth Century"/>
              <a:ea typeface="Twentieth Century"/>
              <a:cs typeface="Twentieth Century"/>
              <a:sym typeface="Twentieth Century"/>
            </a:endParaRPr>
          </a:p>
        </p:txBody>
      </p:sp>
      <p:sp>
        <p:nvSpPr>
          <p:cNvPr id="6" name="Google Shape;427;p10">
            <a:extLst>
              <a:ext uri="{FF2B5EF4-FFF2-40B4-BE49-F238E27FC236}">
                <a16:creationId xmlns:a16="http://schemas.microsoft.com/office/drawing/2014/main" id="{2A520E2E-29E3-E8A9-DE3E-2D89E562B496}"/>
              </a:ext>
            </a:extLst>
          </p:cNvPr>
          <p:cNvSpPr txBox="1"/>
          <p:nvPr/>
        </p:nvSpPr>
        <p:spPr>
          <a:xfrm>
            <a:off x="10659658" y="3886695"/>
            <a:ext cx="155331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accent5"/>
                </a:solidFill>
                <a:latin typeface="Twentieth Century"/>
                <a:ea typeface="Twentieth Century"/>
                <a:cs typeface="Twentieth Century"/>
                <a:sym typeface="Twentieth Century"/>
              </a:rPr>
              <a:t>UMiD</a:t>
            </a:r>
            <a:endParaRPr sz="1800" b="1">
              <a:solidFill>
                <a:schemeClr val="accent5"/>
              </a:solidFill>
              <a:latin typeface="Twentieth Century"/>
              <a:ea typeface="Twentieth Century"/>
              <a:cs typeface="Twentieth Century"/>
              <a:sym typeface="Twentieth Century"/>
            </a:endParaRPr>
          </a:p>
        </p:txBody>
      </p:sp>
      <p:sp>
        <p:nvSpPr>
          <p:cNvPr id="7" name="Google Shape;428;p10">
            <a:extLst>
              <a:ext uri="{FF2B5EF4-FFF2-40B4-BE49-F238E27FC236}">
                <a16:creationId xmlns:a16="http://schemas.microsoft.com/office/drawing/2014/main" id="{C09BEE81-29C1-67F9-D83C-AF6D66ED88D0}"/>
              </a:ext>
            </a:extLst>
          </p:cNvPr>
          <p:cNvSpPr/>
          <p:nvPr/>
        </p:nvSpPr>
        <p:spPr>
          <a:xfrm rot="10800000">
            <a:off x="10198640" y="4223460"/>
            <a:ext cx="1648804" cy="587080"/>
          </a:xfrm>
          <a:prstGeom prst="rightArrow">
            <a:avLst>
              <a:gd name="adj1" fmla="val 50000"/>
              <a:gd name="adj2" fmla="val 50000"/>
            </a:avLst>
          </a:prstGeom>
          <a:solidFill>
            <a:schemeClr val="accent1"/>
          </a:solidFill>
          <a:ln w="15875" cap="flat" cmpd="sng">
            <a:solidFill>
              <a:srgbClr val="4156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 name="TextBox 7">
            <a:extLst>
              <a:ext uri="{FF2B5EF4-FFF2-40B4-BE49-F238E27FC236}">
                <a16:creationId xmlns:a16="http://schemas.microsoft.com/office/drawing/2014/main" id="{8064C2C3-9DC0-C6B5-2305-BE327A8F426C}"/>
              </a:ext>
            </a:extLst>
          </p:cNvPr>
          <p:cNvSpPr txBox="1"/>
          <p:nvPr/>
        </p:nvSpPr>
        <p:spPr>
          <a:xfrm>
            <a:off x="5002742" y="1543050"/>
            <a:ext cx="5055658" cy="307777"/>
          </a:xfrm>
          <a:prstGeom prst="rect">
            <a:avLst/>
          </a:prstGeom>
          <a:noFill/>
        </p:spPr>
        <p:txBody>
          <a:bodyPr wrap="square" rtlCol="0">
            <a:spAutoFit/>
          </a:bodyPr>
          <a:lstStyle/>
          <a:p>
            <a:r>
              <a:rPr lang="en-US" dirty="0"/>
              <a:t>ONE Example of how media companies are organized</a:t>
            </a:r>
          </a:p>
        </p:txBody>
      </p:sp>
    </p:spTree>
    <p:extLst>
      <p:ext uri="{BB962C8B-B14F-4D97-AF65-F5344CB8AC3E}">
        <p14:creationId xmlns:p14="http://schemas.microsoft.com/office/powerpoint/2010/main" val="282665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grpSp>
        <p:nvGrpSpPr>
          <p:cNvPr id="736" name="Google Shape;736;p30"/>
          <p:cNvGrpSpPr/>
          <p:nvPr/>
        </p:nvGrpSpPr>
        <p:grpSpPr>
          <a:xfrm>
            <a:off x="0" y="-8467"/>
            <a:ext cx="12192000" cy="6866467"/>
            <a:chOff x="0" y="-8467"/>
            <a:chExt cx="12192000" cy="6866467"/>
          </a:xfrm>
        </p:grpSpPr>
        <p:cxnSp>
          <p:nvCxnSpPr>
            <p:cNvPr id="737" name="Google Shape;737;p30"/>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738" name="Google Shape;738;p30"/>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739" name="Google Shape;739;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a:lstStyle/>
            <a:p>
              <a:endParaRPr lang="en-US"/>
            </a:p>
          </p:txBody>
        </p:sp>
        <p:sp>
          <p:nvSpPr>
            <p:cNvPr id="740" name="Google Shape;740;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US"/>
            </a:p>
          </p:txBody>
        </p:sp>
        <p:sp>
          <p:nvSpPr>
            <p:cNvPr id="741" name="Google Shape;741;p30"/>
            <p:cNvSpPr/>
            <p:nvPr/>
          </p:nvSpPr>
          <p:spPr>
            <a:xfrm>
              <a:off x="8932333" y="3048000"/>
              <a:ext cx="3259667" cy="3810000"/>
            </a:xfrm>
            <a:prstGeom prst="triangle">
              <a:avLst>
                <a:gd name="adj" fmla="val 100000"/>
              </a:avLst>
            </a:prstGeom>
            <a:solidFill>
              <a:srgbClr val="36609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66092">
                <a:alpha val="49803"/>
              </a:srgbClr>
            </a:solidFill>
            <a:ln>
              <a:noFill/>
            </a:ln>
          </p:spPr>
          <p:txBody>
            <a:bodyPr/>
            <a:lstStyle/>
            <a:p>
              <a:endParaRPr lang="en-US"/>
            </a:p>
          </p:txBody>
        </p:sp>
        <p:sp>
          <p:nvSpPr>
            <p:cNvPr id="743" name="Google Shape;743;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a:lstStyle/>
            <a:p>
              <a:endParaRPr lang="en-US"/>
            </a:p>
          </p:txBody>
        </p:sp>
        <p:sp>
          <p:nvSpPr>
            <p:cNvPr id="744" name="Google Shape;744;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5D0900">
                <a:alpha val="80000"/>
              </a:srgbClr>
            </a:solidFill>
            <a:ln>
              <a:noFill/>
            </a:ln>
          </p:spPr>
          <p:txBody>
            <a:bodyPr/>
            <a:lstStyle/>
            <a:p>
              <a:endParaRPr lang="en-US"/>
            </a:p>
          </p:txBody>
        </p:sp>
        <p:sp>
          <p:nvSpPr>
            <p:cNvPr id="745" name="Google Shape;745;p30"/>
            <p:cNvSpPr/>
            <p:nvPr/>
          </p:nvSpPr>
          <p:spPr>
            <a:xfrm>
              <a:off x="10371666" y="3589867"/>
              <a:ext cx="1817159" cy="3268133"/>
            </a:xfrm>
            <a:prstGeom prst="triangle">
              <a:avLst>
                <a:gd name="adj" fmla="val 100000"/>
              </a:avLst>
            </a:prstGeom>
            <a:solidFill>
              <a:srgbClr val="36609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30"/>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47" name="Google Shape;747;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rebuchet MS"/>
              <a:ea typeface="Trebuchet MS"/>
              <a:cs typeface="Trebuchet MS"/>
              <a:sym typeface="Trebuchet MS"/>
            </a:endParaRPr>
          </a:p>
        </p:txBody>
      </p:sp>
      <p:sp>
        <p:nvSpPr>
          <p:cNvPr id="759" name="Google Shape;759;p30"/>
          <p:cNvSpPr txBox="1">
            <a:spLocks noGrp="1"/>
          </p:cNvSpPr>
          <p:nvPr>
            <p:ph type="title"/>
          </p:nvPr>
        </p:nvSpPr>
        <p:spPr>
          <a:xfrm>
            <a:off x="270130" y="1378252"/>
            <a:ext cx="3547581" cy="409302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66092"/>
              </a:buClr>
              <a:buSzPts val="3200"/>
              <a:buFont typeface="Trebuchet MS"/>
              <a:buNone/>
            </a:pPr>
            <a:r>
              <a:rPr lang="en-US" sz="4400" dirty="0">
                <a:solidFill>
                  <a:srgbClr val="366092"/>
                </a:solidFill>
              </a:rPr>
              <a:t>New ISO Technical Committee</a:t>
            </a:r>
            <a:endParaRPr dirty="0"/>
          </a:p>
        </p:txBody>
      </p:sp>
      <p:sp>
        <p:nvSpPr>
          <p:cNvPr id="762" name="Google Shape;762;p30"/>
          <p:cNvSpPr txBox="1">
            <a:spLocks noGrp="1"/>
          </p:cNvSpPr>
          <p:nvPr>
            <p:ph type="sldNum" idx="12"/>
          </p:nvPr>
        </p:nvSpPr>
        <p:spPr>
          <a:xfrm>
            <a:off x="10529090"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600"/>
              </a:spcAft>
              <a:buClr>
                <a:srgbClr val="FFFFFF"/>
              </a:buClr>
              <a:buSzPts val="900"/>
              <a:buFont typeface="Trebuchet MS"/>
              <a:buNone/>
            </a:pPr>
            <a:fld id="{00000000-1234-1234-1234-123412341234}" type="slidenum">
              <a:rPr lang="en-US">
                <a:solidFill>
                  <a:srgbClr val="FFFFFF"/>
                </a:solidFill>
              </a:rPr>
              <a:t>36</a:t>
            </a:fld>
            <a:endParaRPr dirty="0">
              <a:solidFill>
                <a:srgbClr val="FFFFFF"/>
              </a:solidFill>
            </a:endParaRPr>
          </a:p>
        </p:txBody>
      </p:sp>
      <p:sp>
        <p:nvSpPr>
          <p:cNvPr id="748" name="Google Shape;748;p30"/>
          <p:cNvSpPr txBox="1">
            <a:spLocks noGrp="1"/>
          </p:cNvSpPr>
          <p:nvPr>
            <p:ph type="dt" idx="4294967295"/>
          </p:nvPr>
        </p:nvSpPr>
        <p:spPr>
          <a:xfrm>
            <a:off x="0" y="6042025"/>
            <a:ext cx="912813" cy="365125"/>
          </a:xfrm>
          <a:prstGeom prst="rect">
            <a:avLst/>
          </a:prstGeom>
          <a:noFill/>
          <a:ln>
            <a:noFill/>
          </a:ln>
        </p:spPr>
        <p:txBody>
          <a:bodyPr spcFirstLastPara="1" wrap="square" lIns="91425" tIns="45700" rIns="91425" bIns="45700" anchor="ctr" anchorCtr="0">
            <a:normAutofit fontScale="92500" lnSpcReduction="20000"/>
          </a:bodyPr>
          <a:lstStyle/>
          <a:p>
            <a:pPr marL="0" lvl="0" indent="0" algn="r" rtl="0">
              <a:spcBef>
                <a:spcPts val="0"/>
              </a:spcBef>
              <a:spcAft>
                <a:spcPts val="0"/>
              </a:spcAft>
              <a:buNone/>
            </a:pPr>
            <a:r>
              <a:rPr lang="en-US"/>
              <a:t>June 25, 2024</a:t>
            </a:r>
            <a:endParaRPr dirty="0"/>
          </a:p>
        </p:txBody>
      </p:sp>
      <p:sp>
        <p:nvSpPr>
          <p:cNvPr id="761" name="Google Shape;761;p30"/>
          <p:cNvSpPr txBox="1">
            <a:spLocks noGrp="1"/>
          </p:cNvSpPr>
          <p:nvPr>
            <p:ph type="ftr" idx="4294967295"/>
          </p:nvPr>
        </p:nvSpPr>
        <p:spPr>
          <a:xfrm>
            <a:off x="6638925" y="6042025"/>
            <a:ext cx="5553075"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2024 NISO Annual Membership Meeting</a:t>
            </a:r>
            <a:endParaRPr dirty="0"/>
          </a:p>
        </p:txBody>
      </p:sp>
      <p:grpSp>
        <p:nvGrpSpPr>
          <p:cNvPr id="749" name="Google Shape;749;p30"/>
          <p:cNvGrpSpPr/>
          <p:nvPr/>
        </p:nvGrpSpPr>
        <p:grpSpPr>
          <a:xfrm>
            <a:off x="979068" y="-8467"/>
            <a:ext cx="4766733" cy="6866467"/>
            <a:chOff x="7425267" y="-8467"/>
            <a:chExt cx="4766733" cy="6866467"/>
          </a:xfrm>
        </p:grpSpPr>
        <p:cxnSp>
          <p:nvCxnSpPr>
            <p:cNvPr id="750" name="Google Shape;750;p30"/>
            <p:cNvCxnSpPr/>
            <p:nvPr/>
          </p:nvCxnSpPr>
          <p:spPr>
            <a:xfrm>
              <a:off x="9371012" y="0"/>
              <a:ext cx="1219200" cy="6858000"/>
            </a:xfrm>
            <a:prstGeom prst="straightConnector1">
              <a:avLst/>
            </a:prstGeom>
            <a:noFill/>
            <a:ln w="9525" cap="flat" cmpd="sng">
              <a:solidFill>
                <a:srgbClr val="BFBFBF">
                  <a:alpha val="74901"/>
                </a:srgbClr>
              </a:solidFill>
              <a:prstDash val="solid"/>
              <a:round/>
              <a:headEnd type="none" w="sm" len="sm"/>
              <a:tailEnd type="none" w="sm" len="sm"/>
            </a:ln>
          </p:spPr>
        </p:cxnSp>
        <p:cxnSp>
          <p:nvCxnSpPr>
            <p:cNvPr id="751" name="Google Shape;751;p30"/>
            <p:cNvCxnSpPr/>
            <p:nvPr/>
          </p:nvCxnSpPr>
          <p:spPr>
            <a:xfrm flipH="1">
              <a:off x="7425267" y="3681413"/>
              <a:ext cx="4763558" cy="3176587"/>
            </a:xfrm>
            <a:prstGeom prst="straightConnector1">
              <a:avLst/>
            </a:prstGeom>
            <a:noFill/>
            <a:ln w="9525" cap="flat" cmpd="sng">
              <a:solidFill>
                <a:srgbClr val="BFBFBF">
                  <a:alpha val="80000"/>
                </a:srgbClr>
              </a:solidFill>
              <a:prstDash val="solid"/>
              <a:round/>
              <a:headEnd type="none" w="sm" len="sm"/>
              <a:tailEnd type="none" w="sm" len="sm"/>
            </a:ln>
          </p:spPr>
        </p:cxnSp>
        <p:sp>
          <p:nvSpPr>
            <p:cNvPr id="752" name="Google Shape;752;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lstStyle/>
            <a:p>
              <a:endParaRPr lang="en-US"/>
            </a:p>
          </p:txBody>
        </p:sp>
        <p:sp>
          <p:nvSpPr>
            <p:cNvPr id="753" name="Google Shape;753;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US"/>
            </a:p>
          </p:txBody>
        </p:sp>
        <p:sp>
          <p:nvSpPr>
            <p:cNvPr id="754" name="Google Shape;754;p30"/>
            <p:cNvSpPr/>
            <p:nvPr/>
          </p:nvSpPr>
          <p:spPr>
            <a:xfrm>
              <a:off x="8932333" y="3048000"/>
              <a:ext cx="3259667" cy="3810000"/>
            </a:xfrm>
            <a:prstGeom prst="triangle">
              <a:avLst>
                <a:gd name="adj" fmla="val 100000"/>
              </a:avLst>
            </a:prstGeom>
            <a:solidFill>
              <a:srgbClr val="366092">
                <a:alpha val="7176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66092">
                <a:alpha val="60000"/>
              </a:srgbClr>
            </a:solidFill>
            <a:ln>
              <a:noFill/>
            </a:ln>
          </p:spPr>
          <p:txBody>
            <a:bodyPr/>
            <a:lstStyle/>
            <a:p>
              <a:endParaRPr lang="en-US"/>
            </a:p>
          </p:txBody>
        </p:sp>
        <p:sp>
          <p:nvSpPr>
            <p:cNvPr id="756" name="Google Shape;756;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93B3D7">
                <a:alpha val="69803"/>
              </a:srgbClr>
            </a:solidFill>
            <a:ln>
              <a:noFill/>
            </a:ln>
          </p:spPr>
          <p:txBody>
            <a:bodyPr/>
            <a:lstStyle/>
            <a:p>
              <a:endParaRPr lang="en-US"/>
            </a:p>
          </p:txBody>
        </p:sp>
        <p:sp>
          <p:nvSpPr>
            <p:cNvPr id="757" name="Google Shape;757;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lstStyle/>
            <a:p>
              <a:endParaRPr lang="en-US"/>
            </a:p>
          </p:txBody>
        </p:sp>
        <p:sp>
          <p:nvSpPr>
            <p:cNvPr id="758" name="Google Shape;758;p3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60" name="Google Shape;760;p30"/>
          <p:cNvSpPr/>
          <p:nvPr/>
        </p:nvSpPr>
        <p:spPr>
          <a:xfrm>
            <a:off x="5742625" y="0"/>
            <a:ext cx="644937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rebuchet MS"/>
              <a:ea typeface="Trebuchet MS"/>
              <a:cs typeface="Trebuchet MS"/>
              <a:sym typeface="Trebuchet MS"/>
            </a:endParaRPr>
          </a:p>
        </p:txBody>
      </p:sp>
      <p:sp>
        <p:nvSpPr>
          <p:cNvPr id="2" name="TextBox 1">
            <a:extLst>
              <a:ext uri="{FF2B5EF4-FFF2-40B4-BE49-F238E27FC236}">
                <a16:creationId xmlns:a16="http://schemas.microsoft.com/office/drawing/2014/main" id="{B21F67D9-55B6-88C8-82B0-95E70943A366}"/>
              </a:ext>
            </a:extLst>
          </p:cNvPr>
          <p:cNvSpPr txBox="1"/>
          <p:nvPr/>
        </p:nvSpPr>
        <p:spPr>
          <a:xfrm>
            <a:off x="6096000" y="223376"/>
            <a:ext cx="5825870" cy="1661993"/>
          </a:xfrm>
          <a:prstGeom prst="rect">
            <a:avLst/>
          </a:prstGeom>
          <a:noFill/>
        </p:spPr>
        <p:txBody>
          <a:bodyPr wrap="square" rtlCol="0">
            <a:spAutoFit/>
          </a:bodyPr>
          <a:lstStyle/>
          <a:p>
            <a:r>
              <a:rPr lang="en-US" sz="4400" dirty="0">
                <a:solidFill>
                  <a:schemeClr val="bg1"/>
                </a:solidFill>
              </a:rPr>
              <a:t>ISO TC 349 – Cultural Heritage Conservation</a:t>
            </a:r>
          </a:p>
          <a:p>
            <a:endParaRPr lang="en-US" dirty="0"/>
          </a:p>
        </p:txBody>
      </p:sp>
      <p:sp>
        <p:nvSpPr>
          <p:cNvPr id="5" name="TextBox 4">
            <a:extLst>
              <a:ext uri="{FF2B5EF4-FFF2-40B4-BE49-F238E27FC236}">
                <a16:creationId xmlns:a16="http://schemas.microsoft.com/office/drawing/2014/main" id="{1577D17B-8452-AC68-6A17-CAEB08ED40D2}"/>
              </a:ext>
            </a:extLst>
          </p:cNvPr>
          <p:cNvSpPr txBox="1"/>
          <p:nvPr/>
        </p:nvSpPr>
        <p:spPr>
          <a:xfrm>
            <a:off x="5197343" y="1858436"/>
            <a:ext cx="6767248" cy="4893647"/>
          </a:xfrm>
          <a:prstGeom prst="rect">
            <a:avLst/>
          </a:prstGeom>
          <a:noFill/>
        </p:spPr>
        <p:txBody>
          <a:bodyPr wrap="square" rtlCol="0">
            <a:spAutoFit/>
          </a:bodyPr>
          <a:lstStyle/>
          <a:p>
            <a:r>
              <a:rPr lang="en-US" sz="1800" b="1" dirty="0">
                <a:solidFill>
                  <a:schemeClr val="bg1"/>
                </a:solidFill>
              </a:rPr>
              <a:t>Proposed by the Chinese National Standards Administration (SAC) and approved by the ISO Technical Management Board in February.</a:t>
            </a:r>
            <a:br>
              <a:rPr lang="en-US" sz="1800" b="1" dirty="0">
                <a:solidFill>
                  <a:schemeClr val="bg1"/>
                </a:solidFill>
              </a:rPr>
            </a:br>
            <a:br>
              <a:rPr lang="en-US" sz="1800" b="1" dirty="0">
                <a:solidFill>
                  <a:schemeClr val="bg1"/>
                </a:solidFill>
              </a:rPr>
            </a:br>
            <a:r>
              <a:rPr lang="en-US" sz="2400" b="1" u="sng" dirty="0">
                <a:solidFill>
                  <a:schemeClr val="bg1"/>
                </a:solidFill>
              </a:rPr>
              <a:t>Scope:</a:t>
            </a:r>
            <a:br>
              <a:rPr lang="en-US" sz="2400" b="1" dirty="0">
                <a:solidFill>
                  <a:schemeClr val="bg1"/>
                </a:solidFill>
              </a:rPr>
            </a:br>
            <a:br>
              <a:rPr lang="en-US" sz="1800" b="1" dirty="0">
                <a:solidFill>
                  <a:schemeClr val="bg1"/>
                </a:solidFill>
              </a:rPr>
            </a:br>
            <a:r>
              <a:rPr lang="en-US" sz="1800" b="1" dirty="0">
                <a:solidFill>
                  <a:schemeClr val="bg1"/>
                </a:solidFill>
              </a:rPr>
              <a:t>Standardization in the field of terminology, technologies, materials and equipment for monitoring, evaluation, preservation and restoration of cultural heritage.</a:t>
            </a:r>
          </a:p>
          <a:p>
            <a:endParaRPr lang="en-US" sz="1800" b="1" dirty="0">
              <a:solidFill>
                <a:schemeClr val="bg1"/>
              </a:solidFill>
            </a:endParaRPr>
          </a:p>
          <a:p>
            <a:r>
              <a:rPr lang="en-US" sz="1800" b="1" dirty="0">
                <a:solidFill>
                  <a:schemeClr val="bg1"/>
                </a:solidFill>
              </a:rPr>
              <a:t>Excluding: ISO/TC 36 Cinematography, ISO/TC 42 Photography, ISO/TC 46 Information and documentation</a:t>
            </a:r>
            <a:br>
              <a:rPr lang="en-US" sz="1800" b="1" dirty="0">
                <a:solidFill>
                  <a:schemeClr val="bg1"/>
                </a:solidFill>
              </a:rPr>
            </a:br>
            <a:br>
              <a:rPr lang="en-US" sz="1800" b="1" dirty="0">
                <a:solidFill>
                  <a:schemeClr val="bg1"/>
                </a:solidFill>
              </a:rPr>
            </a:br>
            <a:r>
              <a:rPr lang="en-US" sz="2400" b="1" dirty="0">
                <a:solidFill>
                  <a:schemeClr val="bg1"/>
                </a:solidFill>
              </a:rPr>
              <a:t>NISO has applied to assume the role of representation US interests as the Technical Advisory Group</a:t>
            </a:r>
            <a:endParaRPr lang="en-US" sz="1800" b="1" dirty="0">
              <a:solidFill>
                <a:schemeClr val="bg1"/>
              </a:solidFill>
            </a:endParaRPr>
          </a:p>
        </p:txBody>
      </p:sp>
    </p:spTree>
    <p:extLst>
      <p:ext uri="{BB962C8B-B14F-4D97-AF65-F5344CB8AC3E}">
        <p14:creationId xmlns:p14="http://schemas.microsoft.com/office/powerpoint/2010/main" val="184333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white surface with a 3D triangle texture">
            <a:extLst>
              <a:ext uri="{FF2B5EF4-FFF2-40B4-BE49-F238E27FC236}">
                <a16:creationId xmlns:a16="http://schemas.microsoft.com/office/drawing/2014/main" id="{2E84F850-16F4-4FDF-9AB7-D091AA12ACB6}"/>
              </a:ext>
            </a:extLst>
          </p:cNvPr>
          <p:cNvPicPr>
            <a:picLocks noChangeAspect="1"/>
          </p:cNvPicPr>
          <p:nvPr/>
        </p:nvPicPr>
        <p:blipFill rotWithShape="1">
          <a:blip r:embed="rId2">
            <a:duotone>
              <a:schemeClr val="accent1">
                <a:shade val="45000"/>
                <a:satMod val="135000"/>
              </a:schemeClr>
              <a:prstClr val="white"/>
            </a:duotone>
          </a:blip>
          <a:srcRect l="9091" t="3899" b="19492"/>
          <a:stretch/>
        </p:blipFill>
        <p:spPr>
          <a:xfrm>
            <a:off x="1" y="10"/>
            <a:ext cx="12191999" cy="6857990"/>
          </a:xfrm>
          <a:prstGeom prst="rect">
            <a:avLst/>
          </a:prstGeom>
        </p:spPr>
      </p:pic>
      <p:sp>
        <p:nvSpPr>
          <p:cNvPr id="2" name="TextBox 1">
            <a:extLst>
              <a:ext uri="{FF2B5EF4-FFF2-40B4-BE49-F238E27FC236}">
                <a16:creationId xmlns:a16="http://schemas.microsoft.com/office/drawing/2014/main" id="{A41FFBF3-64C5-4345-A64C-AF32707F025C}"/>
              </a:ext>
            </a:extLst>
          </p:cNvPr>
          <p:cNvSpPr txBox="1"/>
          <p:nvPr/>
        </p:nvSpPr>
        <p:spPr>
          <a:xfrm>
            <a:off x="7048982" y="3703899"/>
            <a:ext cx="184731" cy="369332"/>
          </a:xfrm>
          <a:prstGeom prst="rect">
            <a:avLst/>
          </a:prstGeom>
          <a:noFill/>
        </p:spPr>
        <p:txBody>
          <a:bodyPr wrap="none" rtlCol="0">
            <a:spAutoFit/>
          </a:bodyPr>
          <a:lstStyle/>
          <a:p>
            <a:endParaRPr lang="en-US" dirty="0"/>
          </a:p>
        </p:txBody>
      </p:sp>
      <p:sp>
        <p:nvSpPr>
          <p:cNvPr id="3" name="Google Shape;619;p22">
            <a:extLst>
              <a:ext uri="{FF2B5EF4-FFF2-40B4-BE49-F238E27FC236}">
                <a16:creationId xmlns:a16="http://schemas.microsoft.com/office/drawing/2014/main" id="{1570E5A3-2C18-437E-1C44-512CF684A04D}"/>
              </a:ext>
            </a:extLst>
          </p:cNvPr>
          <p:cNvSpPr txBox="1">
            <a:spLocks/>
          </p:cNvSpPr>
          <p:nvPr/>
        </p:nvSpPr>
        <p:spPr>
          <a:xfrm>
            <a:off x="5710329" y="2984773"/>
            <a:ext cx="6273854" cy="1807584"/>
          </a:xfrm>
          <a:prstGeom prst="rect">
            <a:avLst/>
          </a:prstGeom>
          <a:noFill/>
          <a:ln>
            <a:noFill/>
          </a:ln>
        </p:spPr>
        <p:txBody>
          <a:bodyPr spcFirstLastPara="1" vert="horz" wrap="square" lIns="91425" tIns="45700" rIns="91425" bIns="4570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accent2"/>
              </a:buClr>
              <a:buSzPts val="4800"/>
              <a:buFont typeface="Trebuchet MS"/>
              <a:buNone/>
            </a:pPr>
            <a:r>
              <a:rPr lang="en-US" sz="4800" b="1" dirty="0"/>
              <a:t>Membership Report</a:t>
            </a:r>
            <a:endParaRPr lang="en-US" dirty="0"/>
          </a:p>
        </p:txBody>
      </p:sp>
    </p:spTree>
    <p:extLst>
      <p:ext uri="{BB962C8B-B14F-4D97-AF65-F5344CB8AC3E}">
        <p14:creationId xmlns:p14="http://schemas.microsoft.com/office/powerpoint/2010/main" val="131617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9"/>
        <p:cNvGrpSpPr/>
        <p:nvPr/>
      </p:nvGrpSpPr>
      <p:grpSpPr>
        <a:xfrm>
          <a:off x="0" y="0"/>
          <a:ext cx="0" cy="0"/>
          <a:chOff x="0" y="0"/>
          <a:chExt cx="0" cy="0"/>
        </a:xfrm>
      </p:grpSpPr>
      <p:cxnSp>
        <p:nvCxnSpPr>
          <p:cNvPr id="630" name="Google Shape;630;p23"/>
          <p:cNvCxnSpPr/>
          <p:nvPr/>
        </p:nvCxnSpPr>
        <p:spPr>
          <a:xfrm>
            <a:off x="4241804"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632" name="Google Shape;632;p23"/>
          <p:cNvSpPr txBox="1">
            <a:spLocks noGrp="1"/>
          </p:cNvSpPr>
          <p:nvPr>
            <p:ph type="title"/>
          </p:nvPr>
        </p:nvSpPr>
        <p:spPr>
          <a:xfrm>
            <a:off x="643467" y="816638"/>
            <a:ext cx="3367359" cy="522472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2"/>
              </a:buClr>
              <a:buSzPts val="3600"/>
              <a:buFont typeface="Trebuchet MS"/>
              <a:buNone/>
            </a:pPr>
            <a:r>
              <a:rPr lang="en-US" dirty="0"/>
              <a:t>Positive Membership Trends </a:t>
            </a:r>
            <a:endParaRPr dirty="0"/>
          </a:p>
        </p:txBody>
      </p:sp>
      <p:sp>
        <p:nvSpPr>
          <p:cNvPr id="635" name="Google Shape;635;p23"/>
          <p:cNvSpPr txBox="1">
            <a:spLocks noGrp="1"/>
          </p:cNvSpPr>
          <p:nvPr>
            <p:ph idx="1"/>
          </p:nvPr>
        </p:nvSpPr>
        <p:spPr>
          <a:xfrm>
            <a:off x="5096250" y="816638"/>
            <a:ext cx="5534727" cy="5224724"/>
          </a:xfrm>
          <a:prstGeom prst="rect">
            <a:avLst/>
          </a:prstGeom>
          <a:noFill/>
          <a:ln>
            <a:noFill/>
          </a:ln>
        </p:spPr>
        <p:txBody>
          <a:bodyPr spcFirstLastPara="1" wrap="square" lIns="91425" tIns="45700" rIns="91425" bIns="45700" anchor="ctr" anchorCtr="0">
            <a:normAutofit/>
          </a:bodyPr>
          <a:lstStyle/>
          <a:p>
            <a:pPr marL="454025" lvl="0" indent="-454025" algn="l" rtl="0">
              <a:lnSpc>
                <a:spcPct val="90000"/>
              </a:lnSpc>
              <a:spcBef>
                <a:spcPts val="0"/>
              </a:spcBef>
              <a:spcAft>
                <a:spcPts val="0"/>
              </a:spcAft>
              <a:buSzPts val="1600"/>
              <a:buNone/>
            </a:pPr>
            <a:endParaRPr sz="2000" dirty="0"/>
          </a:p>
          <a:p>
            <a:pPr marL="454025" lvl="0" indent="-454025" algn="l" rtl="0">
              <a:lnSpc>
                <a:spcPct val="90000"/>
              </a:lnSpc>
              <a:spcBef>
                <a:spcPts val="1000"/>
              </a:spcBef>
              <a:spcAft>
                <a:spcPts val="0"/>
              </a:spcAft>
              <a:buSzPts val="1600"/>
              <a:buNone/>
            </a:pPr>
            <a:r>
              <a:rPr lang="en-US" sz="2000" b="1" u="sng" dirty="0"/>
              <a:t>Four </a:t>
            </a:r>
            <a:r>
              <a:rPr lang="en-US" sz="2000" u="sng" dirty="0"/>
              <a:t>new NISO Voting Members in 2023/24 </a:t>
            </a:r>
            <a:endParaRPr dirty="0"/>
          </a:p>
          <a:p>
            <a:pPr marL="854075" lvl="1" indent="-454025" algn="l" rtl="0">
              <a:lnSpc>
                <a:spcPct val="90000"/>
              </a:lnSpc>
              <a:spcBef>
                <a:spcPts val="1000"/>
              </a:spcBef>
              <a:spcAft>
                <a:spcPts val="0"/>
              </a:spcAft>
              <a:buSzPts val="1600"/>
              <a:buNone/>
            </a:pPr>
            <a:r>
              <a:rPr lang="en-US" sz="2000" dirty="0"/>
              <a:t>Boston Library Consortium</a:t>
            </a:r>
          </a:p>
          <a:p>
            <a:pPr marL="854075" lvl="1" indent="-454025" algn="l" rtl="0">
              <a:lnSpc>
                <a:spcPct val="90000"/>
              </a:lnSpc>
              <a:spcBef>
                <a:spcPts val="1000"/>
              </a:spcBef>
              <a:spcAft>
                <a:spcPts val="0"/>
              </a:spcAft>
              <a:buSzPts val="1600"/>
              <a:buNone/>
            </a:pPr>
            <a:r>
              <a:rPr lang="en-US" sz="2000" dirty="0"/>
              <a:t>J. Paul Getty Trust</a:t>
            </a:r>
            <a:endParaRPr dirty="0"/>
          </a:p>
          <a:p>
            <a:pPr marL="854075" lvl="1" indent="-454025" algn="l" rtl="0">
              <a:lnSpc>
                <a:spcPct val="90000"/>
              </a:lnSpc>
              <a:spcBef>
                <a:spcPts val="1000"/>
              </a:spcBef>
              <a:spcAft>
                <a:spcPts val="0"/>
              </a:spcAft>
              <a:buSzPts val="1600"/>
              <a:buNone/>
            </a:pPr>
            <a:r>
              <a:rPr lang="en-US" sz="2000" dirty="0"/>
              <a:t>Scholastica</a:t>
            </a:r>
          </a:p>
          <a:p>
            <a:pPr marL="854075" lvl="1" indent="-454025" algn="l" rtl="0">
              <a:lnSpc>
                <a:spcPct val="90000"/>
              </a:lnSpc>
              <a:spcBef>
                <a:spcPts val="1000"/>
              </a:spcBef>
              <a:spcAft>
                <a:spcPts val="0"/>
              </a:spcAft>
              <a:buSzPts val="1600"/>
              <a:buNone/>
            </a:pPr>
            <a:r>
              <a:rPr lang="en-US" sz="2000" dirty="0" err="1"/>
              <a:t>Synaptica</a:t>
            </a:r>
            <a:endParaRPr sz="2000" dirty="0"/>
          </a:p>
          <a:p>
            <a:pPr marL="854075" lvl="1" indent="-454025" algn="l" rtl="0">
              <a:lnSpc>
                <a:spcPct val="90000"/>
              </a:lnSpc>
              <a:spcBef>
                <a:spcPts val="1000"/>
              </a:spcBef>
              <a:spcAft>
                <a:spcPts val="0"/>
              </a:spcAft>
              <a:buSzPts val="1600"/>
              <a:buNone/>
            </a:pPr>
            <a:endParaRPr lang="en-US" sz="2000" u="sng" dirty="0"/>
          </a:p>
          <a:p>
            <a:pPr marL="854075" lvl="1" indent="-454025" algn="l" rtl="0">
              <a:lnSpc>
                <a:spcPct val="90000"/>
              </a:lnSpc>
              <a:spcBef>
                <a:spcPts val="1000"/>
              </a:spcBef>
              <a:spcAft>
                <a:spcPts val="0"/>
              </a:spcAft>
              <a:buSzPts val="1600"/>
              <a:buNone/>
            </a:pPr>
            <a:r>
              <a:rPr lang="en-US" sz="2000" b="1" u="sng" dirty="0"/>
              <a:t>Six</a:t>
            </a:r>
            <a:r>
              <a:rPr lang="en-US" sz="2000" b="1" dirty="0"/>
              <a:t> </a:t>
            </a:r>
            <a:r>
              <a:rPr lang="en-US" sz="2000" dirty="0"/>
              <a:t>Non-Renewals of NISO Voting Members</a:t>
            </a:r>
            <a:endParaRPr dirty="0"/>
          </a:p>
          <a:p>
            <a:pPr marL="854075" lvl="1" indent="-454025" algn="l" rtl="0">
              <a:lnSpc>
                <a:spcPct val="90000"/>
              </a:lnSpc>
              <a:spcBef>
                <a:spcPts val="1000"/>
              </a:spcBef>
              <a:spcAft>
                <a:spcPts val="0"/>
              </a:spcAft>
              <a:buSzPts val="1600"/>
              <a:buNone/>
            </a:pPr>
            <a:endParaRPr sz="2000" dirty="0"/>
          </a:p>
        </p:txBody>
      </p:sp>
      <p:sp>
        <p:nvSpPr>
          <p:cNvPr id="631" name="Google Shape;631;p23"/>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2024 NISO Annual Membership Meeting</a:t>
            </a:r>
            <a:endParaRPr dirty="0"/>
          </a:p>
        </p:txBody>
      </p:sp>
    </p:spTree>
    <p:extLst>
      <p:ext uri="{BB962C8B-B14F-4D97-AF65-F5344CB8AC3E}">
        <p14:creationId xmlns:p14="http://schemas.microsoft.com/office/powerpoint/2010/main" val="260044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2"/>
        <p:cNvGrpSpPr/>
        <p:nvPr/>
      </p:nvGrpSpPr>
      <p:grpSpPr>
        <a:xfrm>
          <a:off x="0" y="0"/>
          <a:ext cx="0" cy="0"/>
          <a:chOff x="0" y="0"/>
          <a:chExt cx="0" cy="0"/>
        </a:xfrm>
      </p:grpSpPr>
      <p:cxnSp>
        <p:nvCxnSpPr>
          <p:cNvPr id="643" name="Google Shape;643;p24"/>
          <p:cNvCxnSpPr/>
          <p:nvPr/>
        </p:nvCxnSpPr>
        <p:spPr>
          <a:xfrm>
            <a:off x="4241804"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645" name="Google Shape;645;p24"/>
          <p:cNvSpPr txBox="1">
            <a:spLocks noGrp="1"/>
          </p:cNvSpPr>
          <p:nvPr>
            <p:ph type="title"/>
          </p:nvPr>
        </p:nvSpPr>
        <p:spPr>
          <a:xfrm>
            <a:off x="643467" y="816638"/>
            <a:ext cx="3367359" cy="522472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2"/>
              </a:buClr>
              <a:buSzPts val="3600"/>
              <a:buFont typeface="Trebuchet MS"/>
              <a:buNone/>
            </a:pPr>
            <a:r>
              <a:rPr lang="en-US" dirty="0"/>
              <a:t>Positive Membership Trends </a:t>
            </a:r>
            <a:endParaRPr dirty="0"/>
          </a:p>
        </p:txBody>
      </p:sp>
      <p:sp>
        <p:nvSpPr>
          <p:cNvPr id="648" name="Google Shape;648;p24"/>
          <p:cNvSpPr txBox="1">
            <a:spLocks noGrp="1"/>
          </p:cNvSpPr>
          <p:nvPr>
            <p:ph idx="1"/>
          </p:nvPr>
        </p:nvSpPr>
        <p:spPr>
          <a:xfrm>
            <a:off x="4691844" y="1247963"/>
            <a:ext cx="5534700" cy="5224800"/>
          </a:xfrm>
          <a:prstGeom prst="rect">
            <a:avLst/>
          </a:prstGeom>
          <a:noFill/>
          <a:ln>
            <a:noFill/>
          </a:ln>
        </p:spPr>
        <p:txBody>
          <a:bodyPr spcFirstLastPara="1" wrap="square" lIns="91425" tIns="45700" rIns="91425" bIns="45700" anchor="ctr" anchorCtr="0">
            <a:normAutofit lnSpcReduction="10000"/>
          </a:bodyPr>
          <a:lstStyle/>
          <a:p>
            <a:pPr marL="454025" lvl="0" indent="-454025" algn="l" rtl="0">
              <a:lnSpc>
                <a:spcPct val="90000"/>
              </a:lnSpc>
              <a:spcBef>
                <a:spcPts val="0"/>
              </a:spcBef>
              <a:spcAft>
                <a:spcPts val="0"/>
              </a:spcAft>
              <a:buSzPts val="1600"/>
              <a:buNone/>
            </a:pPr>
            <a:endParaRPr sz="2000" dirty="0"/>
          </a:p>
          <a:p>
            <a:pPr marL="0" lvl="0" indent="0" algn="l" rtl="0">
              <a:lnSpc>
                <a:spcPct val="90000"/>
              </a:lnSpc>
              <a:spcBef>
                <a:spcPts val="0"/>
              </a:spcBef>
              <a:spcAft>
                <a:spcPts val="0"/>
              </a:spcAft>
              <a:buSzPts val="1600"/>
              <a:buNone/>
            </a:pPr>
            <a:r>
              <a:rPr lang="en-US" sz="2000" b="1" dirty="0"/>
              <a:t>     </a:t>
            </a:r>
            <a:r>
              <a:rPr lang="en-US" sz="2208" b="1" u="sng" dirty="0"/>
              <a:t>Five </a:t>
            </a:r>
            <a:r>
              <a:rPr lang="en-US" sz="2208" u="sng" dirty="0"/>
              <a:t>new LSA Members</a:t>
            </a:r>
            <a:endParaRPr sz="2208" dirty="0"/>
          </a:p>
          <a:p>
            <a:pPr marL="854075" lvl="1" indent="-454025" algn="l" rtl="0">
              <a:lnSpc>
                <a:spcPct val="90000"/>
              </a:lnSpc>
              <a:spcBef>
                <a:spcPts val="1000"/>
              </a:spcBef>
              <a:spcAft>
                <a:spcPts val="0"/>
              </a:spcAft>
              <a:buClr>
                <a:schemeClr val="dk1"/>
              </a:buClr>
              <a:buSzPts val="1600"/>
              <a:buFont typeface="Arial"/>
              <a:buNone/>
            </a:pPr>
            <a:r>
              <a:rPr lang="en-US" sz="2000" dirty="0"/>
              <a:t>Dominican University of California</a:t>
            </a:r>
          </a:p>
          <a:p>
            <a:pPr marL="854075" lvl="1" indent="-454025" algn="l" rtl="0">
              <a:lnSpc>
                <a:spcPct val="90000"/>
              </a:lnSpc>
              <a:spcBef>
                <a:spcPts val="1000"/>
              </a:spcBef>
              <a:spcAft>
                <a:spcPts val="0"/>
              </a:spcAft>
              <a:buClr>
                <a:schemeClr val="dk1"/>
              </a:buClr>
              <a:buSzPts val="1600"/>
              <a:buFont typeface="Arial"/>
              <a:buNone/>
            </a:pPr>
            <a:r>
              <a:rPr lang="en-US" sz="2000" dirty="0"/>
              <a:t>Elon University </a:t>
            </a:r>
          </a:p>
          <a:p>
            <a:pPr marL="854075" lvl="1" indent="-454025" algn="l" rtl="0">
              <a:lnSpc>
                <a:spcPct val="90000"/>
              </a:lnSpc>
              <a:spcBef>
                <a:spcPts val="1000"/>
              </a:spcBef>
              <a:spcAft>
                <a:spcPts val="0"/>
              </a:spcAft>
              <a:buClr>
                <a:schemeClr val="dk1"/>
              </a:buClr>
              <a:buSzPts val="1600"/>
              <a:buFont typeface="Arial"/>
              <a:buNone/>
            </a:pPr>
            <a:r>
              <a:rPr lang="en-US" sz="2000" dirty="0"/>
              <a:t>RAND</a:t>
            </a:r>
            <a:endParaRPr sz="2000" dirty="0"/>
          </a:p>
          <a:p>
            <a:pPr marL="854075" lvl="1" indent="-454025" algn="l" rtl="0">
              <a:lnSpc>
                <a:spcPct val="90000"/>
              </a:lnSpc>
              <a:spcBef>
                <a:spcPts val="1000"/>
              </a:spcBef>
              <a:spcAft>
                <a:spcPts val="0"/>
              </a:spcAft>
              <a:buClr>
                <a:schemeClr val="dk1"/>
              </a:buClr>
              <a:buSzPts val="1600"/>
              <a:buFont typeface="Arial"/>
              <a:buNone/>
            </a:pPr>
            <a:r>
              <a:rPr lang="en-US" sz="2000" dirty="0"/>
              <a:t>University of California, Davis</a:t>
            </a:r>
          </a:p>
          <a:p>
            <a:pPr marL="854075" lvl="1" indent="-454025" algn="l" rtl="0">
              <a:lnSpc>
                <a:spcPct val="90000"/>
              </a:lnSpc>
              <a:spcBef>
                <a:spcPts val="1000"/>
              </a:spcBef>
              <a:spcAft>
                <a:spcPts val="0"/>
              </a:spcAft>
              <a:buClr>
                <a:schemeClr val="dk1"/>
              </a:buClr>
              <a:buSzPts val="1600"/>
              <a:buFont typeface="Arial"/>
              <a:buNone/>
            </a:pPr>
            <a:r>
              <a:rPr lang="en-US" sz="2208" dirty="0"/>
              <a:t>University of Minnesota</a:t>
            </a:r>
            <a:endParaRPr sz="2208" dirty="0"/>
          </a:p>
          <a:p>
            <a:pPr marL="854075" marR="0" lvl="1" indent="-454025" algn="l" rtl="0">
              <a:lnSpc>
                <a:spcPct val="90000"/>
              </a:lnSpc>
              <a:spcBef>
                <a:spcPts val="0"/>
              </a:spcBef>
              <a:spcAft>
                <a:spcPts val="0"/>
              </a:spcAft>
              <a:buSzPts val="1600"/>
              <a:buNone/>
            </a:pPr>
            <a:endParaRPr sz="2208" dirty="0"/>
          </a:p>
          <a:p>
            <a:pPr marL="854075" marR="0" lvl="1" indent="-454025" algn="l" rtl="0">
              <a:lnSpc>
                <a:spcPct val="90000"/>
              </a:lnSpc>
              <a:spcBef>
                <a:spcPts val="0"/>
              </a:spcBef>
              <a:spcAft>
                <a:spcPts val="0"/>
              </a:spcAft>
              <a:buClr>
                <a:srgbClr val="000000"/>
              </a:buClr>
              <a:buSzPts val="1600"/>
              <a:buFont typeface="Arial"/>
              <a:buNone/>
            </a:pPr>
            <a:endParaRPr sz="2208" b="1" u="sng" dirty="0"/>
          </a:p>
          <a:p>
            <a:pPr marL="854075" marR="0" lvl="1" indent="-454025" algn="l" rtl="0">
              <a:lnSpc>
                <a:spcPct val="90000"/>
              </a:lnSpc>
              <a:spcBef>
                <a:spcPts val="0"/>
              </a:spcBef>
              <a:spcAft>
                <a:spcPts val="0"/>
              </a:spcAft>
              <a:buClr>
                <a:srgbClr val="000000"/>
              </a:buClr>
              <a:buSzPts val="1600"/>
              <a:buFont typeface="Arial"/>
              <a:buNone/>
            </a:pPr>
            <a:r>
              <a:rPr lang="en-US" sz="2208" b="1" u="sng" dirty="0"/>
              <a:t>Two</a:t>
            </a:r>
            <a:r>
              <a:rPr lang="en-US" sz="2208" dirty="0"/>
              <a:t> Non-Renewals of NISO LSA Members</a:t>
            </a:r>
            <a:endParaRPr sz="2208" dirty="0"/>
          </a:p>
          <a:p>
            <a:pPr marL="854075" lvl="1" indent="-454025" algn="l" rtl="0">
              <a:lnSpc>
                <a:spcPct val="90000"/>
              </a:lnSpc>
              <a:spcBef>
                <a:spcPts val="0"/>
              </a:spcBef>
              <a:spcAft>
                <a:spcPts val="0"/>
              </a:spcAft>
              <a:buClr>
                <a:schemeClr val="dk1"/>
              </a:buClr>
              <a:buSzPts val="1600"/>
              <a:buFont typeface="Arial"/>
              <a:buNone/>
            </a:pPr>
            <a:endParaRPr sz="2208" dirty="0"/>
          </a:p>
          <a:p>
            <a:pPr marL="854075" lvl="1" indent="-454025" algn="l" rtl="0">
              <a:lnSpc>
                <a:spcPct val="90000"/>
              </a:lnSpc>
              <a:spcBef>
                <a:spcPts val="0"/>
              </a:spcBef>
              <a:spcAft>
                <a:spcPts val="0"/>
              </a:spcAft>
              <a:buSzPts val="1600"/>
              <a:buNone/>
            </a:pPr>
            <a:r>
              <a:rPr lang="en-US" sz="2208" b="1" dirty="0"/>
              <a:t>Boston Library Consortium added 18 new LSA members as a group</a:t>
            </a:r>
          </a:p>
          <a:p>
            <a:pPr marL="854075" lvl="1" indent="-454025" algn="l" rtl="0">
              <a:lnSpc>
                <a:spcPct val="90000"/>
              </a:lnSpc>
              <a:spcBef>
                <a:spcPts val="0"/>
              </a:spcBef>
              <a:spcAft>
                <a:spcPts val="0"/>
              </a:spcAft>
              <a:buSzPts val="1600"/>
              <a:buNone/>
            </a:pPr>
            <a:endParaRPr lang="en-US" sz="2208" b="1" dirty="0"/>
          </a:p>
          <a:p>
            <a:pPr marL="854075" lvl="1" indent="-454025" algn="l" rtl="0">
              <a:lnSpc>
                <a:spcPct val="90000"/>
              </a:lnSpc>
              <a:spcBef>
                <a:spcPts val="0"/>
              </a:spcBef>
              <a:spcAft>
                <a:spcPts val="0"/>
              </a:spcAft>
              <a:buSzPts val="1600"/>
              <a:buNone/>
            </a:pPr>
            <a:r>
              <a:rPr lang="en-US" sz="2208" b="1" dirty="0"/>
              <a:t>5 new libraries joined through the Canadian Research Knowledge Network Consortium</a:t>
            </a:r>
            <a:endParaRPr sz="2208" b="1" dirty="0"/>
          </a:p>
          <a:p>
            <a:pPr marL="854075" lvl="1" indent="-454025" algn="l" rtl="0">
              <a:lnSpc>
                <a:spcPct val="90000"/>
              </a:lnSpc>
              <a:spcBef>
                <a:spcPts val="0"/>
              </a:spcBef>
              <a:spcAft>
                <a:spcPts val="0"/>
              </a:spcAft>
              <a:buSzPts val="1600"/>
              <a:buNone/>
            </a:pPr>
            <a:endParaRPr sz="2000" b="1" dirty="0"/>
          </a:p>
          <a:p>
            <a:pPr marL="854075" lvl="1" indent="-454025" algn="l" rtl="0">
              <a:lnSpc>
                <a:spcPct val="90000"/>
              </a:lnSpc>
              <a:spcBef>
                <a:spcPts val="0"/>
              </a:spcBef>
              <a:spcAft>
                <a:spcPts val="0"/>
              </a:spcAft>
              <a:buClr>
                <a:schemeClr val="dk1"/>
              </a:buClr>
              <a:buSzPts val="1600"/>
              <a:buFont typeface="Arial"/>
              <a:buNone/>
            </a:pPr>
            <a:endParaRPr sz="2000" b="1" dirty="0"/>
          </a:p>
          <a:p>
            <a:pPr marL="854075" lvl="1" indent="-454025" algn="l" rtl="0">
              <a:lnSpc>
                <a:spcPct val="90000"/>
              </a:lnSpc>
              <a:spcBef>
                <a:spcPts val="0"/>
              </a:spcBef>
              <a:spcAft>
                <a:spcPts val="0"/>
              </a:spcAft>
              <a:buSzPts val="1600"/>
              <a:buNone/>
            </a:pPr>
            <a:endParaRPr sz="2000" b="1" dirty="0"/>
          </a:p>
          <a:p>
            <a:pPr marL="854075" lvl="1" indent="-454025" algn="l" rtl="0">
              <a:lnSpc>
                <a:spcPct val="90000"/>
              </a:lnSpc>
              <a:spcBef>
                <a:spcPts val="0"/>
              </a:spcBef>
              <a:spcAft>
                <a:spcPts val="0"/>
              </a:spcAft>
              <a:buSzPts val="1600"/>
              <a:buNone/>
            </a:pPr>
            <a:endParaRPr sz="2000" u="sng" dirty="0"/>
          </a:p>
          <a:p>
            <a:pPr marL="854075" lvl="1" indent="-454025" algn="l" rtl="0">
              <a:lnSpc>
                <a:spcPct val="90000"/>
              </a:lnSpc>
              <a:spcBef>
                <a:spcPts val="0"/>
              </a:spcBef>
              <a:spcAft>
                <a:spcPts val="0"/>
              </a:spcAft>
              <a:buSzPts val="1600"/>
              <a:buNone/>
            </a:pPr>
            <a:endParaRPr sz="2000" dirty="0"/>
          </a:p>
          <a:p>
            <a:pPr marL="854075" lvl="1" indent="-454025" algn="l" rtl="0">
              <a:lnSpc>
                <a:spcPct val="90000"/>
              </a:lnSpc>
              <a:spcBef>
                <a:spcPts val="0"/>
              </a:spcBef>
              <a:spcAft>
                <a:spcPts val="0"/>
              </a:spcAft>
              <a:buSzPts val="1600"/>
              <a:buNone/>
            </a:pPr>
            <a:endParaRPr sz="2000" dirty="0"/>
          </a:p>
        </p:txBody>
      </p:sp>
      <p:sp>
        <p:nvSpPr>
          <p:cNvPr id="644" name="Google Shape;644;p24"/>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2024 NISO Annual Membership Meeting</a:t>
            </a:r>
            <a:endParaRPr dirty="0"/>
          </a:p>
        </p:txBody>
      </p:sp>
    </p:spTree>
    <p:extLst>
      <p:ext uri="{BB962C8B-B14F-4D97-AF65-F5344CB8AC3E}">
        <p14:creationId xmlns:p14="http://schemas.microsoft.com/office/powerpoint/2010/main" val="1449959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
          <p:cNvSpPr txBox="1">
            <a:spLocks noGrp="1"/>
          </p:cNvSpPr>
          <p:nvPr>
            <p:ph type="ctrTitle"/>
          </p:nvPr>
        </p:nvSpPr>
        <p:spPr>
          <a:xfrm>
            <a:off x="1524000" y="1610138"/>
            <a:ext cx="9144000" cy="18228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Play"/>
              <a:buNone/>
            </a:pPr>
            <a:r>
              <a:rPr lang="en-US" sz="8000" b="1" dirty="0">
                <a:solidFill>
                  <a:schemeClr val="lt1"/>
                </a:solidFill>
                <a:latin typeface="Eurostile" panose="020B0504020202050204" pitchFamily="34" charset="77"/>
              </a:rPr>
              <a:t>NISO’S VISION</a:t>
            </a:r>
            <a:endParaRPr sz="8000" dirty="0">
              <a:latin typeface="Eurostile" panose="020B0504020202050204" pitchFamily="34" charset="77"/>
            </a:endParaRPr>
          </a:p>
        </p:txBody>
      </p:sp>
      <p:pic>
        <p:nvPicPr>
          <p:cNvPr id="2" name="Google Shape;435;p5">
            <a:extLst>
              <a:ext uri="{FF2B5EF4-FFF2-40B4-BE49-F238E27FC236}">
                <a16:creationId xmlns:a16="http://schemas.microsoft.com/office/drawing/2014/main" id="{C54259A1-9D19-6B34-5FD1-F13072CD4932}"/>
              </a:ext>
            </a:extLst>
          </p:cNvPr>
          <p:cNvPicPr preferRelativeResize="0"/>
          <p:nvPr/>
        </p:nvPicPr>
        <p:blipFill rotWithShape="1">
          <a:blip r:embed="rId3">
            <a:alphaModFix/>
          </a:blip>
          <a:srcRect/>
          <a:stretch/>
        </p:blipFill>
        <p:spPr>
          <a:xfrm>
            <a:off x="8587409" y="-1"/>
            <a:ext cx="3604591" cy="1610139"/>
          </a:xfrm>
          <a:prstGeom prst="rect">
            <a:avLst/>
          </a:prstGeom>
          <a:solidFill>
            <a:schemeClr val="lt1"/>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cxnSp>
        <p:nvCxnSpPr>
          <p:cNvPr id="656" name="Google Shape;656;g255fae8f016_0_23"/>
          <p:cNvCxnSpPr/>
          <p:nvPr/>
        </p:nvCxnSpPr>
        <p:spPr>
          <a:xfrm>
            <a:off x="4241804" y="1460500"/>
            <a:ext cx="0" cy="3936900"/>
          </a:xfrm>
          <a:prstGeom prst="straightConnector1">
            <a:avLst/>
          </a:prstGeom>
          <a:noFill/>
          <a:ln w="12700" cap="rnd" cmpd="sng">
            <a:solidFill>
              <a:schemeClr val="accent1"/>
            </a:solidFill>
            <a:prstDash val="solid"/>
            <a:round/>
            <a:headEnd type="none" w="sm" len="sm"/>
            <a:tailEnd type="none" w="sm" len="sm"/>
          </a:ln>
        </p:spPr>
      </p:cxnSp>
      <p:sp>
        <p:nvSpPr>
          <p:cNvPr id="658" name="Google Shape;658;g255fae8f016_0_23"/>
          <p:cNvSpPr txBox="1">
            <a:spLocks noGrp="1"/>
          </p:cNvSpPr>
          <p:nvPr>
            <p:ph type="title"/>
          </p:nvPr>
        </p:nvSpPr>
        <p:spPr>
          <a:xfrm>
            <a:off x="643467" y="816638"/>
            <a:ext cx="3367500" cy="5224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2"/>
              </a:buClr>
              <a:buSzPts val="3600"/>
              <a:buFont typeface="Trebuchet MS"/>
              <a:buNone/>
            </a:pPr>
            <a:r>
              <a:rPr lang="en-US"/>
              <a:t>Positive Membership Trends </a:t>
            </a:r>
            <a:endParaRPr/>
          </a:p>
        </p:txBody>
      </p:sp>
      <p:sp>
        <p:nvSpPr>
          <p:cNvPr id="661" name="Google Shape;661;g255fae8f016_0_23"/>
          <p:cNvSpPr txBox="1">
            <a:spLocks noGrp="1"/>
          </p:cNvSpPr>
          <p:nvPr>
            <p:ph idx="1"/>
          </p:nvPr>
        </p:nvSpPr>
        <p:spPr>
          <a:xfrm>
            <a:off x="4874639" y="1460488"/>
            <a:ext cx="5534700" cy="5224800"/>
          </a:xfrm>
          <a:prstGeom prst="rect">
            <a:avLst/>
          </a:prstGeom>
          <a:noFill/>
          <a:ln>
            <a:noFill/>
          </a:ln>
        </p:spPr>
        <p:txBody>
          <a:bodyPr spcFirstLastPara="1" wrap="square" lIns="91425" tIns="45700" rIns="91425" bIns="45700" anchor="ctr" anchorCtr="0">
            <a:normAutofit/>
          </a:bodyPr>
          <a:lstStyle/>
          <a:p>
            <a:pPr marL="454025" lvl="0" indent="-454025" algn="l" rtl="0">
              <a:lnSpc>
                <a:spcPct val="90000"/>
              </a:lnSpc>
              <a:spcBef>
                <a:spcPts val="0"/>
              </a:spcBef>
              <a:spcAft>
                <a:spcPts val="0"/>
              </a:spcAft>
              <a:buSzPts val="1600"/>
              <a:buNone/>
            </a:pPr>
            <a:endParaRPr sz="2000" dirty="0"/>
          </a:p>
          <a:p>
            <a:pPr marL="0" lvl="0" indent="-454025">
              <a:buSzPts val="1600"/>
              <a:buNone/>
            </a:pPr>
            <a:r>
              <a:rPr lang="en-US" sz="2210" b="1" u="sng" dirty="0"/>
              <a:t>One </a:t>
            </a:r>
            <a:r>
              <a:rPr lang="en-US" sz="2210" u="sng" dirty="0"/>
              <a:t>new Individual/Sole Proprietor Member</a:t>
            </a:r>
          </a:p>
          <a:p>
            <a:pPr marL="857250" lvl="2" indent="-454025">
              <a:spcBef>
                <a:spcPts val="1000"/>
              </a:spcBef>
              <a:buSzPts val="1600"/>
              <a:buNone/>
            </a:pPr>
            <a:r>
              <a:rPr lang="en-US" dirty="0" err="1"/>
              <a:t>Sheeba</a:t>
            </a:r>
            <a:r>
              <a:rPr lang="en-US" dirty="0"/>
              <a:t> </a:t>
            </a:r>
            <a:r>
              <a:rPr lang="en-US" dirty="0" err="1"/>
              <a:t>Medterm</a:t>
            </a:r>
            <a:r>
              <a:rPr lang="en-US" dirty="0"/>
              <a:t>, Inc.</a:t>
            </a:r>
          </a:p>
          <a:p>
            <a:pPr marL="854075" lvl="1" indent="-454025" algn="l" rtl="0">
              <a:lnSpc>
                <a:spcPct val="90000"/>
              </a:lnSpc>
              <a:spcBef>
                <a:spcPts val="0"/>
              </a:spcBef>
              <a:spcAft>
                <a:spcPts val="0"/>
              </a:spcAft>
              <a:buSzPts val="1600"/>
              <a:buNone/>
            </a:pPr>
            <a:endParaRPr sz="2208" b="1" dirty="0"/>
          </a:p>
          <a:p>
            <a:pPr marL="854075" lvl="1" indent="-454025" algn="l" rtl="0">
              <a:lnSpc>
                <a:spcPct val="90000"/>
              </a:lnSpc>
              <a:spcBef>
                <a:spcPts val="0"/>
              </a:spcBef>
              <a:spcAft>
                <a:spcPts val="0"/>
              </a:spcAft>
              <a:buSzPts val="1600"/>
              <a:buNone/>
            </a:pPr>
            <a:endParaRPr sz="2000" b="1" dirty="0"/>
          </a:p>
          <a:p>
            <a:pPr marL="854075" lvl="1" indent="-454025" algn="l" rtl="0">
              <a:lnSpc>
                <a:spcPct val="90000"/>
              </a:lnSpc>
              <a:spcBef>
                <a:spcPts val="0"/>
              </a:spcBef>
              <a:spcAft>
                <a:spcPts val="0"/>
              </a:spcAft>
              <a:buClr>
                <a:schemeClr val="dk1"/>
              </a:buClr>
              <a:buSzPts val="1600"/>
              <a:buFont typeface="Arial"/>
              <a:buNone/>
            </a:pPr>
            <a:endParaRPr sz="2000" b="1" dirty="0"/>
          </a:p>
          <a:p>
            <a:pPr marL="854075" lvl="1" indent="-454025" algn="l" rtl="0">
              <a:lnSpc>
                <a:spcPct val="90000"/>
              </a:lnSpc>
              <a:spcBef>
                <a:spcPts val="0"/>
              </a:spcBef>
              <a:spcAft>
                <a:spcPts val="0"/>
              </a:spcAft>
              <a:buSzPts val="1600"/>
              <a:buNone/>
            </a:pPr>
            <a:endParaRPr sz="2000" b="1" dirty="0"/>
          </a:p>
          <a:p>
            <a:pPr marL="854075" lvl="1" indent="-454025" algn="l" rtl="0">
              <a:lnSpc>
                <a:spcPct val="90000"/>
              </a:lnSpc>
              <a:spcBef>
                <a:spcPts val="0"/>
              </a:spcBef>
              <a:spcAft>
                <a:spcPts val="0"/>
              </a:spcAft>
              <a:buSzPts val="1600"/>
              <a:buNone/>
            </a:pPr>
            <a:endParaRPr sz="2000" u="sng" dirty="0"/>
          </a:p>
          <a:p>
            <a:pPr marL="854075" lvl="1" indent="-454025" algn="l" rtl="0">
              <a:lnSpc>
                <a:spcPct val="90000"/>
              </a:lnSpc>
              <a:spcBef>
                <a:spcPts val="0"/>
              </a:spcBef>
              <a:spcAft>
                <a:spcPts val="0"/>
              </a:spcAft>
              <a:buSzPts val="1600"/>
              <a:buNone/>
            </a:pPr>
            <a:endParaRPr sz="2000" dirty="0"/>
          </a:p>
          <a:p>
            <a:pPr marL="854075" lvl="1" indent="-454025" algn="l" rtl="0">
              <a:lnSpc>
                <a:spcPct val="90000"/>
              </a:lnSpc>
              <a:spcBef>
                <a:spcPts val="0"/>
              </a:spcBef>
              <a:spcAft>
                <a:spcPts val="0"/>
              </a:spcAft>
              <a:buSzPts val="1600"/>
              <a:buNone/>
            </a:pPr>
            <a:endParaRPr sz="2000" dirty="0"/>
          </a:p>
        </p:txBody>
      </p:sp>
      <p:sp>
        <p:nvSpPr>
          <p:cNvPr id="657" name="Google Shape;657;g255fae8f016_0_23"/>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2024 NISO Annual Membership Meeting</a:t>
            </a:r>
            <a:endParaRPr dirty="0"/>
          </a:p>
        </p:txBody>
      </p:sp>
    </p:spTree>
    <p:extLst>
      <p:ext uri="{BB962C8B-B14F-4D97-AF65-F5344CB8AC3E}">
        <p14:creationId xmlns:p14="http://schemas.microsoft.com/office/powerpoint/2010/main" val="3120004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2"/>
          <p:cNvSpPr txBox="1">
            <a:spLocks noGrp="1"/>
          </p:cNvSpPr>
          <p:nvPr>
            <p:ph type="title"/>
          </p:nvPr>
        </p:nvSpPr>
        <p:spPr>
          <a:xfrm>
            <a:off x="893135" y="1924493"/>
            <a:ext cx="8739963" cy="18075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800"/>
              <a:buFont typeface="Trebuchet MS"/>
              <a:buNone/>
            </a:pPr>
            <a:r>
              <a:rPr lang="en-US" sz="4800" b="1" dirty="0"/>
              <a:t>Education Report</a:t>
            </a:r>
            <a:endParaRPr dirty="0"/>
          </a:p>
        </p:txBody>
      </p:sp>
      <p:sp>
        <p:nvSpPr>
          <p:cNvPr id="620" name="Google Shape;620;p22"/>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621" name="Google Shape;621;p22"/>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622" name="Google Shape;622;p2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dirty="0"/>
          </a:p>
        </p:txBody>
      </p:sp>
    </p:spTree>
    <p:extLst>
      <p:ext uri="{BB962C8B-B14F-4D97-AF65-F5344CB8AC3E}">
        <p14:creationId xmlns:p14="http://schemas.microsoft.com/office/powerpoint/2010/main" val="4284547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69AE-3237-E04E-B9D4-B121ED108EC7}"/>
              </a:ext>
            </a:extLst>
          </p:cNvPr>
          <p:cNvSpPr>
            <a:spLocks noGrp="1"/>
          </p:cNvSpPr>
          <p:nvPr>
            <p:ph type="ctrTitle"/>
          </p:nvPr>
        </p:nvSpPr>
        <p:spPr/>
        <p:txBody>
          <a:bodyPr/>
          <a:lstStyle/>
          <a:p>
            <a:r>
              <a:rPr lang="en-US" dirty="0"/>
              <a:t>Education &amp; DEIA</a:t>
            </a:r>
          </a:p>
        </p:txBody>
      </p:sp>
      <p:sp>
        <p:nvSpPr>
          <p:cNvPr id="3" name="Subtitle 2">
            <a:extLst>
              <a:ext uri="{FF2B5EF4-FFF2-40B4-BE49-F238E27FC236}">
                <a16:creationId xmlns:a16="http://schemas.microsoft.com/office/drawing/2014/main" id="{42DF106E-02EB-A24C-AA29-009015DB3B24}"/>
              </a:ext>
            </a:extLst>
          </p:cNvPr>
          <p:cNvSpPr>
            <a:spLocks noGrp="1"/>
          </p:cNvSpPr>
          <p:nvPr>
            <p:ph type="subTitle" idx="1"/>
          </p:nvPr>
        </p:nvSpPr>
        <p:spPr/>
        <p:txBody>
          <a:bodyPr/>
          <a:lstStyle/>
          <a:p>
            <a:r>
              <a:rPr lang="en-US" dirty="0"/>
              <a:t>NISO Staff Member:  Kimberly Gladfelter Graham,</a:t>
            </a:r>
          </a:p>
          <a:p>
            <a:r>
              <a:rPr lang="en-US" dirty="0"/>
              <a:t>Education Program Manager &amp; DEIA Advocate</a:t>
            </a:r>
          </a:p>
        </p:txBody>
      </p:sp>
    </p:spTree>
    <p:extLst>
      <p:ext uri="{BB962C8B-B14F-4D97-AF65-F5344CB8AC3E}">
        <p14:creationId xmlns:p14="http://schemas.microsoft.com/office/powerpoint/2010/main" val="814422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FE61-64F1-8047-B626-BA3D29BB79B0}"/>
              </a:ext>
            </a:extLst>
          </p:cNvPr>
          <p:cNvSpPr>
            <a:spLocks noGrp="1"/>
          </p:cNvSpPr>
          <p:nvPr>
            <p:ph type="title"/>
          </p:nvPr>
        </p:nvSpPr>
        <p:spPr>
          <a:xfrm>
            <a:off x="1371600" y="685800"/>
            <a:ext cx="9601200" cy="2174966"/>
          </a:xfrm>
        </p:spPr>
        <p:txBody>
          <a:bodyPr>
            <a:normAutofit fontScale="90000"/>
          </a:bodyPr>
          <a:lstStyle/>
          <a:p>
            <a:r>
              <a:rPr lang="en-US" sz="4000" b="1" dirty="0"/>
              <a:t>D</a:t>
            </a:r>
            <a:r>
              <a:rPr lang="en-US" sz="3200" dirty="0"/>
              <a:t>iversity</a:t>
            </a:r>
            <a:br>
              <a:rPr lang="en-US" sz="3200" dirty="0"/>
            </a:br>
            <a:r>
              <a:rPr lang="en-US" sz="4000" b="1" dirty="0"/>
              <a:t>E</a:t>
            </a:r>
            <a:r>
              <a:rPr lang="en-US" sz="3200" dirty="0"/>
              <a:t>quity</a:t>
            </a:r>
            <a:br>
              <a:rPr lang="en-US" sz="3200" dirty="0"/>
            </a:br>
            <a:r>
              <a:rPr lang="en-US" sz="4000" b="1" dirty="0"/>
              <a:t>I</a:t>
            </a:r>
            <a:r>
              <a:rPr lang="en-US" sz="3200" dirty="0"/>
              <a:t>nclusion</a:t>
            </a:r>
            <a:br>
              <a:rPr lang="en-US" sz="3200" dirty="0"/>
            </a:br>
            <a:r>
              <a:rPr lang="en-US" sz="4000" dirty="0"/>
              <a:t>A</a:t>
            </a:r>
            <a:r>
              <a:rPr lang="en-US" sz="3200" dirty="0"/>
              <a:t>ccessibility</a:t>
            </a:r>
          </a:p>
        </p:txBody>
      </p:sp>
      <p:sp>
        <p:nvSpPr>
          <p:cNvPr id="3" name="Content Placeholder 2">
            <a:extLst>
              <a:ext uri="{FF2B5EF4-FFF2-40B4-BE49-F238E27FC236}">
                <a16:creationId xmlns:a16="http://schemas.microsoft.com/office/drawing/2014/main" id="{EB8F3292-D6BD-E846-A90F-00991F6E0450}"/>
              </a:ext>
            </a:extLst>
          </p:cNvPr>
          <p:cNvSpPr>
            <a:spLocks noGrp="1"/>
          </p:cNvSpPr>
          <p:nvPr>
            <p:ph idx="1"/>
          </p:nvPr>
        </p:nvSpPr>
        <p:spPr>
          <a:xfrm>
            <a:off x="1463040" y="2756263"/>
            <a:ext cx="9601200" cy="3672840"/>
          </a:xfrm>
        </p:spPr>
        <p:txBody>
          <a:bodyPr>
            <a:normAutofit lnSpcReduction="10000"/>
          </a:bodyPr>
          <a:lstStyle/>
          <a:p>
            <a:endParaRPr lang="en-US" dirty="0"/>
          </a:p>
          <a:p>
            <a:r>
              <a:rPr lang="en-US" dirty="0"/>
              <a:t>In 2023, the Board of Directors took the decision to pause the committee and conduct an assessment.  </a:t>
            </a:r>
          </a:p>
          <a:p>
            <a:r>
              <a:rPr lang="en-US" dirty="0"/>
              <a:t>The conclusion was to reset the committee and its charges.  </a:t>
            </a:r>
          </a:p>
          <a:p>
            <a:r>
              <a:rPr lang="en-US" dirty="0"/>
              <a:t>New Charges and Deliverables</a:t>
            </a:r>
          </a:p>
          <a:p>
            <a:r>
              <a:rPr lang="en-US" dirty="0"/>
              <a:t>Establishment of a new committee</a:t>
            </a:r>
          </a:p>
          <a:p>
            <a:r>
              <a:rPr lang="en-US" dirty="0"/>
              <a:t>New committee is working to bring those deliverables into focus and fruition</a:t>
            </a:r>
          </a:p>
          <a:p>
            <a:endParaRPr lang="en-US" dirty="0"/>
          </a:p>
        </p:txBody>
      </p:sp>
    </p:spTree>
    <p:extLst>
      <p:ext uri="{BB962C8B-B14F-4D97-AF65-F5344CB8AC3E}">
        <p14:creationId xmlns:p14="http://schemas.microsoft.com/office/powerpoint/2010/main" val="654626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94A7-B7BE-2342-BB3E-508466FEEC09}"/>
              </a:ext>
            </a:extLst>
          </p:cNvPr>
          <p:cNvSpPr>
            <a:spLocks noGrp="1"/>
          </p:cNvSpPr>
          <p:nvPr>
            <p:ph type="title"/>
          </p:nvPr>
        </p:nvSpPr>
        <p:spPr/>
        <p:txBody>
          <a:bodyPr/>
          <a:lstStyle/>
          <a:p>
            <a:r>
              <a:rPr lang="en-US" dirty="0"/>
              <a:t>DEIA Committee Members</a:t>
            </a:r>
          </a:p>
        </p:txBody>
      </p:sp>
      <p:sp>
        <p:nvSpPr>
          <p:cNvPr id="3" name="Content Placeholder 2">
            <a:extLst>
              <a:ext uri="{FF2B5EF4-FFF2-40B4-BE49-F238E27FC236}">
                <a16:creationId xmlns:a16="http://schemas.microsoft.com/office/drawing/2014/main" id="{77AC27F0-8480-0D4A-9A08-A8095B2993F1}"/>
              </a:ext>
            </a:extLst>
          </p:cNvPr>
          <p:cNvSpPr>
            <a:spLocks noGrp="1"/>
          </p:cNvSpPr>
          <p:nvPr>
            <p:ph sz="half" idx="1"/>
          </p:nvPr>
        </p:nvSpPr>
        <p:spPr>
          <a:xfrm>
            <a:off x="1371600" y="1712069"/>
            <a:ext cx="4447786" cy="4460132"/>
          </a:xfrm>
        </p:spPr>
        <p:txBody>
          <a:bodyPr>
            <a:normAutofit fontScale="92500" lnSpcReduction="20000"/>
          </a:bodyPr>
          <a:lstStyle/>
          <a:p>
            <a:r>
              <a:rPr lang="en-US" dirty="0"/>
              <a:t>Trevor Dawes (BOD)</a:t>
            </a:r>
          </a:p>
          <a:p>
            <a:r>
              <a:rPr lang="en-US" dirty="0" err="1"/>
              <a:t>Yali</a:t>
            </a:r>
            <a:r>
              <a:rPr lang="en-US" dirty="0"/>
              <a:t> Feng</a:t>
            </a:r>
          </a:p>
          <a:p>
            <a:r>
              <a:rPr lang="en-US" dirty="0"/>
              <a:t>Judith Fraenkel, Current Chair</a:t>
            </a:r>
          </a:p>
          <a:p>
            <a:r>
              <a:rPr lang="en-US" dirty="0"/>
              <a:t>Ruth Haber</a:t>
            </a:r>
          </a:p>
          <a:p>
            <a:r>
              <a:rPr lang="en-US" dirty="0" err="1"/>
              <a:t>Yuimi</a:t>
            </a:r>
            <a:r>
              <a:rPr lang="en-US" dirty="0"/>
              <a:t> </a:t>
            </a:r>
            <a:r>
              <a:rPr lang="en-US" dirty="0" err="1"/>
              <a:t>Hlasten</a:t>
            </a:r>
            <a:r>
              <a:rPr lang="en-US" dirty="0"/>
              <a:t>, ’22</a:t>
            </a:r>
          </a:p>
          <a:p>
            <a:r>
              <a:rPr lang="en-US" dirty="0" err="1"/>
              <a:t>Salwa</a:t>
            </a:r>
            <a:r>
              <a:rPr lang="en-US" dirty="0"/>
              <a:t> Ismail (BOD), Past Chair</a:t>
            </a:r>
          </a:p>
          <a:p>
            <a:r>
              <a:rPr lang="en-US" dirty="0"/>
              <a:t>Rosy Salman Khan ’23 </a:t>
            </a:r>
          </a:p>
          <a:p>
            <a:r>
              <a:rPr lang="en-US" dirty="0"/>
              <a:t>George </a:t>
            </a:r>
            <a:r>
              <a:rPr lang="en-US" dirty="0" err="1"/>
              <a:t>Kerscher</a:t>
            </a:r>
            <a:endParaRPr lang="en-US" dirty="0"/>
          </a:p>
          <a:p>
            <a:r>
              <a:rPr lang="en-US" dirty="0"/>
              <a:t>Sandra </a:t>
            </a:r>
            <a:r>
              <a:rPr lang="en-US" dirty="0" err="1"/>
              <a:t>Kiselica</a:t>
            </a:r>
            <a:endParaRPr lang="en-US" dirty="0"/>
          </a:p>
          <a:p>
            <a:r>
              <a:rPr lang="en-US" dirty="0" err="1"/>
              <a:t>Preeti</a:t>
            </a:r>
            <a:r>
              <a:rPr lang="en-US" dirty="0"/>
              <a:t> </a:t>
            </a:r>
            <a:r>
              <a:rPr lang="en-US" dirty="0" err="1"/>
              <a:t>Gokal</a:t>
            </a:r>
            <a:r>
              <a:rPr lang="en-US" dirty="0"/>
              <a:t> </a:t>
            </a:r>
            <a:r>
              <a:rPr lang="en-US" dirty="0" err="1"/>
              <a:t>Kochar</a:t>
            </a:r>
            <a:endParaRPr lang="en-US" dirty="0"/>
          </a:p>
        </p:txBody>
      </p:sp>
      <p:sp>
        <p:nvSpPr>
          <p:cNvPr id="4" name="Content Placeholder 3">
            <a:extLst>
              <a:ext uri="{FF2B5EF4-FFF2-40B4-BE49-F238E27FC236}">
                <a16:creationId xmlns:a16="http://schemas.microsoft.com/office/drawing/2014/main" id="{6E945CFD-C31C-D647-83A7-C6800976AD24}"/>
              </a:ext>
            </a:extLst>
          </p:cNvPr>
          <p:cNvSpPr>
            <a:spLocks noGrp="1"/>
          </p:cNvSpPr>
          <p:nvPr>
            <p:ph sz="half" idx="2"/>
          </p:nvPr>
        </p:nvSpPr>
        <p:spPr>
          <a:xfrm>
            <a:off x="6525403" y="1712069"/>
            <a:ext cx="4447786" cy="4460132"/>
          </a:xfrm>
        </p:spPr>
        <p:txBody>
          <a:bodyPr>
            <a:normAutofit fontScale="92500" lnSpcReduction="20000"/>
          </a:bodyPr>
          <a:lstStyle/>
          <a:p>
            <a:r>
              <a:rPr lang="en-US"/>
              <a:t>Rebecca McLeod (BOD)</a:t>
            </a:r>
          </a:p>
          <a:p>
            <a:r>
              <a:rPr lang="en-US"/>
              <a:t>Russell Michalak ‘22</a:t>
            </a:r>
          </a:p>
          <a:p>
            <a:r>
              <a:rPr lang="en-US" err="1"/>
              <a:t>Johanssen</a:t>
            </a:r>
            <a:r>
              <a:rPr lang="en-US"/>
              <a:t> </a:t>
            </a:r>
            <a:r>
              <a:rPr lang="en-US" err="1"/>
              <a:t>Obanda</a:t>
            </a:r>
            <a:r>
              <a:rPr lang="en-US"/>
              <a:t>, ’21</a:t>
            </a:r>
          </a:p>
          <a:p>
            <a:r>
              <a:rPr lang="en-US"/>
              <a:t>Christie Peters</a:t>
            </a:r>
          </a:p>
          <a:p>
            <a:r>
              <a:rPr lang="en-US"/>
              <a:t>Deborah </a:t>
            </a:r>
            <a:r>
              <a:rPr lang="en-US" err="1"/>
              <a:t>Poff</a:t>
            </a:r>
            <a:endParaRPr lang="en-US"/>
          </a:p>
          <a:p>
            <a:r>
              <a:rPr lang="en-US"/>
              <a:t>Merrilee Proffitt</a:t>
            </a:r>
          </a:p>
          <a:p>
            <a:r>
              <a:rPr lang="en-US"/>
              <a:t>Anjaneya Reddy ‘22</a:t>
            </a:r>
          </a:p>
          <a:p>
            <a:r>
              <a:rPr lang="en-US"/>
              <a:t>Ellen </a:t>
            </a:r>
            <a:r>
              <a:rPr lang="en-US" err="1"/>
              <a:t>Riney</a:t>
            </a:r>
            <a:endParaRPr lang="en-US"/>
          </a:p>
          <a:p>
            <a:r>
              <a:rPr lang="en-US"/>
              <a:t>Cassidy Sugimoto</a:t>
            </a:r>
          </a:p>
          <a:p>
            <a:r>
              <a:rPr lang="en-US"/>
              <a:t>Maria Stanton, Founder and Honorary Member (BOD)</a:t>
            </a:r>
          </a:p>
        </p:txBody>
      </p:sp>
    </p:spTree>
    <p:extLst>
      <p:ext uri="{BB962C8B-B14F-4D97-AF65-F5344CB8AC3E}">
        <p14:creationId xmlns:p14="http://schemas.microsoft.com/office/powerpoint/2010/main" val="431519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839E7-9E50-0E4E-9473-D1EDA1BF7F9F}"/>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en-US">
                <a:latin typeface="Engravers MT" panose="02090707080505020304" pitchFamily="18" charset="77"/>
                <a:ea typeface="Brush Script MT" panose="03060802040406070304" pitchFamily="66" charset="-122"/>
                <a:cs typeface="Brush Script MT" panose="03060802040406070304" pitchFamily="66" charset="-122"/>
              </a:rPr>
              <a:t>Thank you</a:t>
            </a:r>
          </a:p>
        </p:txBody>
      </p:sp>
      <p:sp>
        <p:nvSpPr>
          <p:cNvPr id="5" name="Text Placeholder 4">
            <a:extLst>
              <a:ext uri="{FF2B5EF4-FFF2-40B4-BE49-F238E27FC236}">
                <a16:creationId xmlns:a16="http://schemas.microsoft.com/office/drawing/2014/main" id="{0EA5B03F-1662-6D48-8A22-B0FBE6B42B7C}"/>
              </a:ext>
            </a:extLst>
          </p:cNvPr>
          <p:cNvSpPr>
            <a:spLocks noGrp="1"/>
          </p:cNvSpPr>
          <p:nvPr>
            <p:ph type="body" idx="1"/>
          </p:nvPr>
        </p:nvSpPr>
        <p:spPr>
          <a:xfrm>
            <a:off x="752858" y="5515897"/>
            <a:ext cx="10674117" cy="715221"/>
          </a:xfrm>
        </p:spPr>
        <p:txBody>
          <a:bodyPr vert="horz" lIns="91440" tIns="45720" rIns="91440" bIns="45720" rtlCol="0">
            <a:normAutofit/>
          </a:bodyPr>
          <a:lstStyle/>
          <a:p>
            <a:pPr algn="ctr"/>
            <a:endParaRPr lang="en-US" sz="2300"/>
          </a:p>
        </p:txBody>
      </p:sp>
    </p:spTree>
    <p:extLst>
      <p:ext uri="{BB962C8B-B14F-4D97-AF65-F5344CB8AC3E}">
        <p14:creationId xmlns:p14="http://schemas.microsoft.com/office/powerpoint/2010/main" val="152720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62BC92-01A3-E545-BED3-25FC8509AC6B}"/>
              </a:ext>
            </a:extLst>
          </p:cNvPr>
          <p:cNvSpPr>
            <a:spLocks noGrp="1"/>
          </p:cNvSpPr>
          <p:nvPr>
            <p:ph type="title"/>
          </p:nvPr>
        </p:nvSpPr>
        <p:spPr>
          <a:xfrm>
            <a:off x="967902" y="1194180"/>
            <a:ext cx="3523938" cy="5020353"/>
          </a:xfrm>
        </p:spPr>
        <p:txBody>
          <a:bodyPr>
            <a:normAutofit/>
          </a:bodyPr>
          <a:lstStyle/>
          <a:p>
            <a:r>
              <a:rPr lang="en-US"/>
              <a:t>Education</a:t>
            </a:r>
          </a:p>
        </p:txBody>
      </p:sp>
      <p:sp>
        <p:nvSpPr>
          <p:cNvPr id="7" name="Content Placeholder 6">
            <a:extLst>
              <a:ext uri="{FF2B5EF4-FFF2-40B4-BE49-F238E27FC236}">
                <a16:creationId xmlns:a16="http://schemas.microsoft.com/office/drawing/2014/main" id="{D1E00042-69C3-E148-803A-41B0E7779179}"/>
              </a:ext>
            </a:extLst>
          </p:cNvPr>
          <p:cNvSpPr>
            <a:spLocks noGrp="1"/>
          </p:cNvSpPr>
          <p:nvPr>
            <p:ph idx="1"/>
          </p:nvPr>
        </p:nvSpPr>
        <p:spPr>
          <a:xfrm>
            <a:off x="5056541" y="1194179"/>
            <a:ext cx="6114847" cy="5020353"/>
          </a:xfrm>
        </p:spPr>
        <p:txBody>
          <a:bodyPr>
            <a:normAutofit fontScale="92500" lnSpcReduction="10000"/>
          </a:bodyPr>
          <a:lstStyle/>
          <a:p>
            <a:r>
              <a:rPr lang="en-US" dirty="0"/>
              <a:t>WEBINARS</a:t>
            </a:r>
          </a:p>
          <a:p>
            <a:r>
              <a:rPr lang="en-US" dirty="0"/>
              <a:t>To date:</a:t>
            </a:r>
          </a:p>
          <a:p>
            <a:pPr lvl="1"/>
            <a:r>
              <a:rPr lang="en-US" dirty="0"/>
              <a:t>Author Rights</a:t>
            </a:r>
          </a:p>
          <a:p>
            <a:pPr lvl="1"/>
            <a:r>
              <a:rPr lang="en-US" dirty="0"/>
              <a:t>Libraries, Researchers &amp; Social Change</a:t>
            </a:r>
          </a:p>
          <a:p>
            <a:pPr lvl="1"/>
            <a:r>
              <a:rPr lang="en-US" dirty="0"/>
              <a:t>Accessibility – PDF &amp; Beyond</a:t>
            </a:r>
          </a:p>
          <a:p>
            <a:pPr lvl="1"/>
            <a:r>
              <a:rPr lang="en-US" dirty="0"/>
              <a:t>Sustainability</a:t>
            </a:r>
          </a:p>
          <a:p>
            <a:pPr lvl="1"/>
            <a:r>
              <a:rPr lang="en-US" dirty="0"/>
              <a:t>Indigenous Librarianship</a:t>
            </a:r>
          </a:p>
          <a:p>
            <a:pPr lvl="1"/>
            <a:r>
              <a:rPr lang="en-US" dirty="0"/>
              <a:t>Ensuring Trust</a:t>
            </a:r>
          </a:p>
          <a:p>
            <a:r>
              <a:rPr lang="en-US" dirty="0"/>
              <a:t>Upcoming</a:t>
            </a:r>
          </a:p>
          <a:p>
            <a:pPr lvl="1"/>
            <a:r>
              <a:rPr lang="en-US" dirty="0"/>
              <a:t>Collaborative Collections (2 Part Program)</a:t>
            </a:r>
          </a:p>
          <a:p>
            <a:pPr lvl="1"/>
            <a:r>
              <a:rPr lang="en-US" dirty="0"/>
              <a:t>Metadata in AI</a:t>
            </a:r>
          </a:p>
          <a:p>
            <a:pPr lvl="1"/>
            <a:r>
              <a:rPr lang="en-US" dirty="0"/>
              <a:t>Website Accessibility</a:t>
            </a:r>
          </a:p>
          <a:p>
            <a:pPr lvl="1"/>
            <a:r>
              <a:rPr lang="en-US" dirty="0"/>
              <a:t>COUNTER</a:t>
            </a:r>
          </a:p>
          <a:p>
            <a:pPr lvl="1"/>
            <a:r>
              <a:rPr lang="en-US" dirty="0"/>
              <a:t>Authentication &amp; Browser Changes</a:t>
            </a:r>
          </a:p>
          <a:p>
            <a:pPr marL="530352" lvl="1" indent="0">
              <a:buNone/>
            </a:pPr>
            <a:endParaRPr lang="en-US" dirty="0"/>
          </a:p>
          <a:p>
            <a:pPr lvl="1"/>
            <a:endParaRPr lang="en-US" dirty="0"/>
          </a:p>
        </p:txBody>
      </p:sp>
    </p:spTree>
    <p:extLst>
      <p:ext uri="{BB962C8B-B14F-4D97-AF65-F5344CB8AC3E}">
        <p14:creationId xmlns:p14="http://schemas.microsoft.com/office/powerpoint/2010/main" val="4181050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F558DC-36DF-444C-BE1E-10DE10040DA3}"/>
              </a:ext>
            </a:extLst>
          </p:cNvPr>
          <p:cNvSpPr>
            <a:spLocks noGrp="1"/>
          </p:cNvSpPr>
          <p:nvPr>
            <p:ph idx="1"/>
          </p:nvPr>
        </p:nvSpPr>
        <p:spPr>
          <a:xfrm>
            <a:off x="1371600" y="1006366"/>
            <a:ext cx="9601200" cy="5165833"/>
          </a:xfrm>
        </p:spPr>
        <p:txBody>
          <a:bodyPr>
            <a:normAutofit fontScale="92500"/>
          </a:bodyPr>
          <a:lstStyle/>
          <a:p>
            <a:r>
              <a:rPr lang="en-US" dirty="0"/>
              <a:t>NISO-BISG Forum @ ALA</a:t>
            </a:r>
          </a:p>
          <a:p>
            <a:pPr lvl="1"/>
            <a:r>
              <a:rPr lang="en-US" dirty="0"/>
              <a:t>Friday, June 28, 12:00 – 4:00 pm Room 05A</a:t>
            </a:r>
          </a:p>
          <a:p>
            <a:r>
              <a:rPr lang="en-US" dirty="0"/>
              <a:t>Unfettered Access</a:t>
            </a:r>
          </a:p>
          <a:p>
            <a:r>
              <a:rPr lang="en-US" dirty="0"/>
              <a:t>Training Series</a:t>
            </a:r>
          </a:p>
          <a:p>
            <a:pPr lvl="1"/>
            <a:r>
              <a:rPr lang="en-US" dirty="0"/>
              <a:t>April &amp; May:  AI &amp; Prompt Design</a:t>
            </a:r>
          </a:p>
          <a:p>
            <a:pPr lvl="1"/>
            <a:r>
              <a:rPr lang="en-US" dirty="0"/>
              <a:t>June – August:  DEIA in the Scholarly Landscape</a:t>
            </a:r>
          </a:p>
          <a:p>
            <a:pPr lvl="1"/>
            <a:r>
              <a:rPr lang="en-US" dirty="0"/>
              <a:t>September – November:  Open Research</a:t>
            </a:r>
          </a:p>
          <a:p>
            <a:pPr lvl="2"/>
            <a:r>
              <a:rPr lang="en-US" dirty="0"/>
              <a:t>Starts September 26 – November 21</a:t>
            </a:r>
          </a:p>
          <a:p>
            <a:pPr lvl="2"/>
            <a:r>
              <a:rPr lang="en-US" dirty="0"/>
              <a:t>Thursdays, 11:00 am – 12:30 pm ET</a:t>
            </a:r>
          </a:p>
          <a:p>
            <a:pPr lvl="2"/>
            <a:r>
              <a:rPr lang="en-US"/>
              <a:t>Bianca </a:t>
            </a:r>
            <a:r>
              <a:rPr lang="en-US" dirty="0"/>
              <a:t>Kramer and Jeroen Bosman</a:t>
            </a:r>
          </a:p>
          <a:p>
            <a:pPr lvl="2"/>
            <a:endParaRPr lang="en-US" dirty="0"/>
          </a:p>
          <a:p>
            <a:r>
              <a:rPr lang="en-US" dirty="0"/>
              <a:t>In the legacy of the Humanities Roundtable and NISO’s commitment to the Humanities, we are working to re-revision this event.  </a:t>
            </a:r>
          </a:p>
          <a:p>
            <a:endParaRPr lang="en-US" dirty="0"/>
          </a:p>
          <a:p>
            <a:pPr marL="987552" lvl="2" indent="0">
              <a:buNone/>
            </a:pPr>
            <a:endParaRPr lang="en-US" dirty="0"/>
          </a:p>
        </p:txBody>
      </p:sp>
    </p:spTree>
    <p:extLst>
      <p:ext uri="{BB962C8B-B14F-4D97-AF65-F5344CB8AC3E}">
        <p14:creationId xmlns:p14="http://schemas.microsoft.com/office/powerpoint/2010/main" val="3058299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423F4-5F2F-4E4A-B25B-D764717570C4}"/>
              </a:ext>
            </a:extLst>
          </p:cNvPr>
          <p:cNvSpPr>
            <a:spLocks noGrp="1"/>
          </p:cNvSpPr>
          <p:nvPr>
            <p:ph type="title"/>
          </p:nvPr>
        </p:nvSpPr>
        <p:spPr/>
        <p:txBody>
          <a:bodyPr/>
          <a:lstStyle/>
          <a:p>
            <a:r>
              <a:rPr lang="en-US" dirty="0"/>
              <a:t>2025</a:t>
            </a:r>
            <a:br>
              <a:rPr lang="en-US" dirty="0"/>
            </a:br>
            <a:endParaRPr lang="en-US" dirty="0"/>
          </a:p>
        </p:txBody>
      </p:sp>
      <p:sp>
        <p:nvSpPr>
          <p:cNvPr id="3" name="Content Placeholder 2">
            <a:extLst>
              <a:ext uri="{FF2B5EF4-FFF2-40B4-BE49-F238E27FC236}">
                <a16:creationId xmlns:a16="http://schemas.microsoft.com/office/drawing/2014/main" id="{755599FC-E5B5-6E44-87B2-7D1A880255EA}"/>
              </a:ext>
            </a:extLst>
          </p:cNvPr>
          <p:cNvSpPr>
            <a:spLocks noGrp="1"/>
          </p:cNvSpPr>
          <p:nvPr>
            <p:ph idx="1"/>
          </p:nvPr>
        </p:nvSpPr>
        <p:spPr/>
        <p:txBody>
          <a:bodyPr/>
          <a:lstStyle/>
          <a:p>
            <a:r>
              <a:rPr lang="en-US" dirty="0"/>
              <a:t>Beginning Planning</a:t>
            </a:r>
          </a:p>
          <a:p>
            <a:r>
              <a:rPr lang="en-US" dirty="0"/>
              <a:t>Welcome ideas &amp; suggestions</a:t>
            </a:r>
          </a:p>
          <a:p>
            <a:r>
              <a:rPr lang="en-US" dirty="0"/>
              <a:t>Join the Education Committee</a:t>
            </a:r>
          </a:p>
          <a:p>
            <a:r>
              <a:rPr lang="en-US" dirty="0"/>
              <a:t>Please reach out:  kgraham@niso.org</a:t>
            </a:r>
          </a:p>
        </p:txBody>
      </p:sp>
    </p:spTree>
    <p:extLst>
      <p:ext uri="{BB962C8B-B14F-4D97-AF65-F5344CB8AC3E}">
        <p14:creationId xmlns:p14="http://schemas.microsoft.com/office/powerpoint/2010/main" val="2577610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D5CA-5EEA-9642-971F-38F50FAFE8AF}"/>
              </a:ext>
            </a:extLst>
          </p:cNvPr>
          <p:cNvSpPr>
            <a:spLocks noGrp="1"/>
          </p:cNvSpPr>
          <p:nvPr>
            <p:ph type="title"/>
          </p:nvPr>
        </p:nvSpPr>
        <p:spPr/>
        <p:txBody>
          <a:bodyPr/>
          <a:lstStyle/>
          <a:p>
            <a:r>
              <a:rPr lang="en-US" dirty="0"/>
              <a:t>Committee</a:t>
            </a:r>
          </a:p>
        </p:txBody>
      </p:sp>
      <p:sp>
        <p:nvSpPr>
          <p:cNvPr id="3" name="Content Placeholder 2">
            <a:extLst>
              <a:ext uri="{FF2B5EF4-FFF2-40B4-BE49-F238E27FC236}">
                <a16:creationId xmlns:a16="http://schemas.microsoft.com/office/drawing/2014/main" id="{81A070C4-02BB-3649-AD94-97F0D45C2504}"/>
              </a:ext>
            </a:extLst>
          </p:cNvPr>
          <p:cNvSpPr>
            <a:spLocks noGrp="1"/>
          </p:cNvSpPr>
          <p:nvPr>
            <p:ph sz="half" idx="1"/>
          </p:nvPr>
        </p:nvSpPr>
        <p:spPr/>
        <p:txBody>
          <a:bodyPr>
            <a:normAutofit lnSpcReduction="10000"/>
          </a:bodyPr>
          <a:lstStyle/>
          <a:p>
            <a:r>
              <a:rPr lang="en-US" dirty="0"/>
              <a:t>Doyin Adenuga ‘23</a:t>
            </a:r>
          </a:p>
          <a:p>
            <a:r>
              <a:rPr lang="en-US" dirty="0"/>
              <a:t>Janaynne Carvalho do Amaral ‘23</a:t>
            </a:r>
          </a:p>
          <a:p>
            <a:r>
              <a:rPr lang="en-US" dirty="0"/>
              <a:t>Gwen Evans</a:t>
            </a:r>
          </a:p>
          <a:p>
            <a:r>
              <a:rPr lang="en-US" dirty="0"/>
              <a:t>Greg </a:t>
            </a:r>
            <a:r>
              <a:rPr lang="en-US" dirty="0" err="1"/>
              <a:t>Grazevich</a:t>
            </a:r>
            <a:endParaRPr lang="en-US" dirty="0"/>
          </a:p>
          <a:p>
            <a:r>
              <a:rPr lang="en-US" dirty="0"/>
              <a:t>Rosy Salman Khan ‘23</a:t>
            </a:r>
          </a:p>
          <a:p>
            <a:r>
              <a:rPr lang="en-US" dirty="0"/>
              <a:t>Grace Kim ‘23</a:t>
            </a:r>
          </a:p>
          <a:p>
            <a:r>
              <a:rPr lang="en-US" dirty="0"/>
              <a:t>Alice Meadows</a:t>
            </a:r>
          </a:p>
          <a:p>
            <a:r>
              <a:rPr lang="en-US" dirty="0"/>
              <a:t>Russell “Rusty” Michalak ‘22</a:t>
            </a:r>
          </a:p>
        </p:txBody>
      </p:sp>
      <p:sp>
        <p:nvSpPr>
          <p:cNvPr id="4" name="Content Placeholder 3">
            <a:extLst>
              <a:ext uri="{FF2B5EF4-FFF2-40B4-BE49-F238E27FC236}">
                <a16:creationId xmlns:a16="http://schemas.microsoft.com/office/drawing/2014/main" id="{FF08EA43-AAFD-D144-AB82-12EB7B7DDAE8}"/>
              </a:ext>
            </a:extLst>
          </p:cNvPr>
          <p:cNvSpPr>
            <a:spLocks noGrp="1"/>
          </p:cNvSpPr>
          <p:nvPr>
            <p:ph sz="half" idx="2"/>
          </p:nvPr>
        </p:nvSpPr>
        <p:spPr/>
        <p:txBody>
          <a:bodyPr>
            <a:normAutofit lnSpcReduction="10000"/>
          </a:bodyPr>
          <a:lstStyle/>
          <a:p>
            <a:r>
              <a:rPr lang="en-US" dirty="0" err="1"/>
              <a:t>Shriyaa</a:t>
            </a:r>
            <a:r>
              <a:rPr lang="en-US" dirty="0"/>
              <a:t> Mittal</a:t>
            </a:r>
          </a:p>
          <a:p>
            <a:r>
              <a:rPr lang="en-US" dirty="0"/>
              <a:t>Daniel Ridge</a:t>
            </a:r>
          </a:p>
          <a:p>
            <a:r>
              <a:rPr lang="en-US" dirty="0"/>
              <a:t>Dane </a:t>
            </a:r>
            <a:r>
              <a:rPr lang="en-US" dirty="0" err="1"/>
              <a:t>Secor</a:t>
            </a:r>
            <a:endParaRPr lang="en-US" dirty="0"/>
          </a:p>
          <a:p>
            <a:r>
              <a:rPr lang="en-US" dirty="0"/>
              <a:t>Stacy Scott</a:t>
            </a:r>
          </a:p>
          <a:p>
            <a:r>
              <a:rPr lang="en-US" dirty="0"/>
              <a:t>Sonali Sugrim ‘23</a:t>
            </a:r>
          </a:p>
          <a:p>
            <a:r>
              <a:rPr lang="en-US" dirty="0"/>
              <a:t>Carolina Tanigushi ‘20</a:t>
            </a:r>
          </a:p>
          <a:p>
            <a:r>
              <a:rPr lang="en-US" dirty="0"/>
              <a:t>Lieke Boerefin VanSchaaijk ‘21</a:t>
            </a:r>
          </a:p>
          <a:p>
            <a:endParaRPr lang="en-US" dirty="0"/>
          </a:p>
          <a:p>
            <a:endParaRPr lang="en-US" dirty="0"/>
          </a:p>
        </p:txBody>
      </p:sp>
    </p:spTree>
    <p:extLst>
      <p:ext uri="{BB962C8B-B14F-4D97-AF65-F5344CB8AC3E}">
        <p14:creationId xmlns:p14="http://schemas.microsoft.com/office/powerpoint/2010/main" val="366537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5</a:t>
            </a:fld>
            <a:endParaRPr dirty="0"/>
          </a:p>
        </p:txBody>
      </p:sp>
      <p:sp>
        <p:nvSpPr>
          <p:cNvPr id="432" name="Google Shape;432;p5"/>
          <p:cNvSpPr txBox="1">
            <a:spLocks noGrp="1"/>
          </p:cNvSpPr>
          <p:nvPr>
            <p:ph type="dt" idx="4294967295"/>
          </p:nvPr>
        </p:nvSpPr>
        <p:spPr>
          <a:xfrm>
            <a:off x="10693401" y="6042025"/>
            <a:ext cx="1498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33" name="Google Shape;433;p5"/>
          <p:cNvSpPr txBox="1">
            <a:spLocks noGrp="1"/>
          </p:cNvSpPr>
          <p:nvPr>
            <p:ph type="ftr" idx="4294967295"/>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434" name="Google Shape;434;p5"/>
          <p:cNvSpPr txBox="1"/>
          <p:nvPr/>
        </p:nvSpPr>
        <p:spPr>
          <a:xfrm>
            <a:off x="2625183" y="2111189"/>
            <a:ext cx="6934200"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lt1"/>
                </a:solidFill>
                <a:latin typeface="Trebuchet MS"/>
                <a:ea typeface="Trebuchet MS"/>
                <a:cs typeface="Trebuchet MS"/>
                <a:sym typeface="Trebuchet MS"/>
              </a:rPr>
              <a:t>NISO’s vision is a world where all benefit from the unfettered exchange of information</a:t>
            </a:r>
            <a:endParaRPr dirty="0"/>
          </a:p>
        </p:txBody>
      </p:sp>
      <p:pic>
        <p:nvPicPr>
          <p:cNvPr id="435" name="Google Shape;435;p5"/>
          <p:cNvPicPr preferRelativeResize="0"/>
          <p:nvPr/>
        </p:nvPicPr>
        <p:blipFill rotWithShape="1">
          <a:blip r:embed="rId3">
            <a:alphaModFix/>
          </a:blip>
          <a:srcRect/>
          <a:stretch/>
        </p:blipFill>
        <p:spPr>
          <a:xfrm>
            <a:off x="8587409" y="-1"/>
            <a:ext cx="3604591" cy="1610139"/>
          </a:xfrm>
          <a:prstGeom prst="rect">
            <a:avLst/>
          </a:prstGeom>
          <a:solidFill>
            <a:schemeClr val="lt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5CE2-09D4-0B41-9BA7-F45E7C56C9FD}"/>
              </a:ext>
            </a:extLst>
          </p:cNvPr>
          <p:cNvSpPr>
            <a:spLocks noGrp="1"/>
          </p:cNvSpPr>
          <p:nvPr>
            <p:ph type="title"/>
          </p:nvPr>
        </p:nvSpPr>
        <p:spPr/>
        <p:txBody>
          <a:bodyPr/>
          <a:lstStyle/>
          <a:p>
            <a:r>
              <a:rPr lang="en-US" dirty="0"/>
              <a:t>NISO Plus Scholarship Program &amp; Cohort</a:t>
            </a:r>
          </a:p>
        </p:txBody>
      </p:sp>
      <p:sp>
        <p:nvSpPr>
          <p:cNvPr id="3" name="Content Placeholder 2">
            <a:extLst>
              <a:ext uri="{FF2B5EF4-FFF2-40B4-BE49-F238E27FC236}">
                <a16:creationId xmlns:a16="http://schemas.microsoft.com/office/drawing/2014/main" id="{05B2A89A-8ABF-0A48-9112-04ED41B4F907}"/>
              </a:ext>
            </a:extLst>
          </p:cNvPr>
          <p:cNvSpPr>
            <a:spLocks noGrp="1"/>
          </p:cNvSpPr>
          <p:nvPr>
            <p:ph idx="1"/>
          </p:nvPr>
        </p:nvSpPr>
        <p:spPr/>
        <p:txBody>
          <a:bodyPr>
            <a:normAutofit fontScale="85000" lnSpcReduction="20000"/>
          </a:bodyPr>
          <a:lstStyle/>
          <a:p>
            <a:r>
              <a:rPr lang="en-US" dirty="0"/>
              <a:t>Intended for anyone who feels that their voice and views are currently underrepresented in the information ecosystem</a:t>
            </a:r>
          </a:p>
          <a:p>
            <a:endParaRPr lang="en-US" dirty="0"/>
          </a:p>
          <a:p>
            <a:r>
              <a:rPr lang="en-US" dirty="0"/>
              <a:t>Over 60 awardees from around the globe</a:t>
            </a:r>
          </a:p>
          <a:p>
            <a:endParaRPr lang="en-US" dirty="0"/>
          </a:p>
          <a:p>
            <a:r>
              <a:rPr lang="en-US" dirty="0"/>
              <a:t>2024 NISO Plus Conference – Sloan Foundation supported in person participation of a new cohort, as well as members from the 2021-2023 virtual years</a:t>
            </a:r>
          </a:p>
          <a:p>
            <a:endParaRPr lang="en-US" dirty="0"/>
          </a:p>
          <a:p>
            <a:r>
              <a:rPr lang="en-US" dirty="0"/>
              <a:t>Participate in the DEIA Committee, the Education Committee, and Working Groups</a:t>
            </a:r>
          </a:p>
          <a:p>
            <a:endParaRPr lang="en-US" dirty="0"/>
          </a:p>
          <a:p>
            <a:r>
              <a:rPr lang="en-US" dirty="0"/>
              <a:t>Consider applying this fall for the 2025 NISO Plus Scholarship</a:t>
            </a:r>
          </a:p>
          <a:p>
            <a:endParaRPr lang="en-US" dirty="0"/>
          </a:p>
        </p:txBody>
      </p:sp>
    </p:spTree>
    <p:extLst>
      <p:ext uri="{BB962C8B-B14F-4D97-AF65-F5344CB8AC3E}">
        <p14:creationId xmlns:p14="http://schemas.microsoft.com/office/powerpoint/2010/main" val="2370644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839E7-9E50-0E4E-9473-D1EDA1BF7F9F}"/>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en-US" dirty="0">
                <a:latin typeface="Engravers MT" panose="02090707080505020304" pitchFamily="18" charset="77"/>
                <a:ea typeface="Brush Script MT" panose="03060802040406070304" pitchFamily="66" charset="-122"/>
                <a:cs typeface="Brush Script MT" panose="03060802040406070304" pitchFamily="66" charset="-122"/>
              </a:rPr>
              <a:t>Thank you</a:t>
            </a:r>
          </a:p>
        </p:txBody>
      </p:sp>
      <p:sp>
        <p:nvSpPr>
          <p:cNvPr id="5" name="Text Placeholder 4">
            <a:extLst>
              <a:ext uri="{FF2B5EF4-FFF2-40B4-BE49-F238E27FC236}">
                <a16:creationId xmlns:a16="http://schemas.microsoft.com/office/drawing/2014/main" id="{0EA5B03F-1662-6D48-8A22-B0FBE6B42B7C}"/>
              </a:ext>
            </a:extLst>
          </p:cNvPr>
          <p:cNvSpPr>
            <a:spLocks noGrp="1"/>
          </p:cNvSpPr>
          <p:nvPr>
            <p:ph type="body" idx="1"/>
          </p:nvPr>
        </p:nvSpPr>
        <p:spPr>
          <a:xfrm>
            <a:off x="752858" y="5515897"/>
            <a:ext cx="10674117" cy="715221"/>
          </a:xfrm>
        </p:spPr>
        <p:txBody>
          <a:bodyPr vert="horz" lIns="91440" tIns="45720" rIns="91440" bIns="45720" rtlCol="0">
            <a:normAutofit/>
          </a:bodyPr>
          <a:lstStyle/>
          <a:p>
            <a:pPr algn="ctr"/>
            <a:endParaRPr lang="en-US" sz="2300" dirty="0"/>
          </a:p>
        </p:txBody>
      </p:sp>
    </p:spTree>
    <p:extLst>
      <p:ext uri="{BB962C8B-B14F-4D97-AF65-F5344CB8AC3E}">
        <p14:creationId xmlns:p14="http://schemas.microsoft.com/office/powerpoint/2010/main" val="2858646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2"/>
          <p:cNvSpPr txBox="1">
            <a:spLocks noGrp="1"/>
          </p:cNvSpPr>
          <p:nvPr>
            <p:ph type="title"/>
          </p:nvPr>
        </p:nvSpPr>
        <p:spPr>
          <a:xfrm>
            <a:off x="893135" y="1924493"/>
            <a:ext cx="8739963" cy="18075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800"/>
              <a:buFont typeface="Trebuchet MS"/>
              <a:buNone/>
            </a:pPr>
            <a:r>
              <a:rPr lang="en-US" sz="4800" b="1" dirty="0"/>
              <a:t>Standards Program Report</a:t>
            </a:r>
            <a:endParaRPr dirty="0"/>
          </a:p>
        </p:txBody>
      </p:sp>
      <p:sp>
        <p:nvSpPr>
          <p:cNvPr id="620" name="Google Shape;620;p22"/>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621" name="Google Shape;621;p22"/>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622" name="Google Shape;622;p2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dirty="0"/>
          </a:p>
        </p:txBody>
      </p:sp>
    </p:spTree>
    <p:extLst>
      <p:ext uri="{BB962C8B-B14F-4D97-AF65-F5344CB8AC3E}">
        <p14:creationId xmlns:p14="http://schemas.microsoft.com/office/powerpoint/2010/main" val="1178505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AD8A-842D-C440-91C9-396D60A55DE9}"/>
              </a:ext>
            </a:extLst>
          </p:cNvPr>
          <p:cNvSpPr>
            <a:spLocks noGrp="1"/>
          </p:cNvSpPr>
          <p:nvPr>
            <p:ph type="title"/>
          </p:nvPr>
        </p:nvSpPr>
        <p:spPr/>
        <p:txBody>
          <a:bodyPr/>
          <a:lstStyle/>
          <a:p>
            <a:r>
              <a:rPr lang="en-US" dirty="0"/>
              <a:t>2023-24 Standards Activities	</a:t>
            </a:r>
          </a:p>
        </p:txBody>
      </p:sp>
      <p:sp>
        <p:nvSpPr>
          <p:cNvPr id="5" name="Text Placeholder 4">
            <a:extLst>
              <a:ext uri="{FF2B5EF4-FFF2-40B4-BE49-F238E27FC236}">
                <a16:creationId xmlns:a16="http://schemas.microsoft.com/office/drawing/2014/main" id="{DCB60390-8149-EDD1-7BAD-792FD8B503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3653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9688-F3EA-774C-BAFF-88CC5237A13F}"/>
              </a:ext>
            </a:extLst>
          </p:cNvPr>
          <p:cNvSpPr>
            <a:spLocks noGrp="1"/>
          </p:cNvSpPr>
          <p:nvPr>
            <p:ph type="title"/>
          </p:nvPr>
        </p:nvSpPr>
        <p:spPr/>
        <p:txBody>
          <a:bodyPr/>
          <a:lstStyle/>
          <a:p>
            <a:r>
              <a:rPr lang="en-US" dirty="0"/>
              <a:t>2023-24 Standards Completed</a:t>
            </a:r>
          </a:p>
        </p:txBody>
      </p:sp>
      <p:sp>
        <p:nvSpPr>
          <p:cNvPr id="6" name="Rectangle 3">
            <a:extLst>
              <a:ext uri="{FF2B5EF4-FFF2-40B4-BE49-F238E27FC236}">
                <a16:creationId xmlns:a16="http://schemas.microsoft.com/office/drawing/2014/main" id="{CD112B18-A0DA-2E15-A4AF-057343E893D0}"/>
              </a:ext>
            </a:extLst>
          </p:cNvPr>
          <p:cNvSpPr txBox="1">
            <a:spLocks noChangeArrowheads="1"/>
          </p:cNvSpPr>
          <p:nvPr/>
        </p:nvSpPr>
        <p:spPr>
          <a:xfrm>
            <a:off x="677335" y="1499830"/>
            <a:ext cx="8229600" cy="5165724"/>
          </a:xfrm>
          <a:prstGeom prst="rect">
            <a:avLst/>
          </a:prstGeom>
        </p:spPr>
        <p:txBody>
          <a:bodyPr vert="horz" lIns="91440" tIns="45720" rIns="91440" bIns="45720" rtlCol="0">
            <a:norm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891" marR="0" lvl="0" indent="-342891"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ANSI/NISO Z39.106-2023, Peer Review Terminology</a:t>
            </a:r>
          </a:p>
          <a:p>
            <a:pPr marL="457188" marR="0" lvl="1" indent="0" algn="l" defTabSz="457189" rtl="0" eaLnBrk="1" fontAlgn="auto" latinLnBrk="0" hangingPunct="1">
              <a:lnSpc>
                <a:spcPct val="100000"/>
              </a:lnSpc>
              <a:spcBef>
                <a:spcPts val="1000"/>
              </a:spcBef>
              <a:spcAft>
                <a:spcPts val="0"/>
              </a:spcAft>
              <a:buClr>
                <a:srgbClr val="4F81BD"/>
              </a:buClr>
              <a:buSzPct val="100000"/>
              <a:buFont typeface="Wingdings 3" charset="2"/>
              <a:buNone/>
              <a:tabLst/>
              <a:defRPr/>
            </a:pP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Publication Date: July 5, 2023</a:t>
            </a:r>
          </a:p>
          <a:p>
            <a:pPr marL="342891" marR="0" lvl="0" indent="-342891"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ANSI/NISO Z39.105-2023, Content Profile/Linked Document</a:t>
            </a:r>
          </a:p>
          <a:p>
            <a:pPr marL="457188" marR="0" lvl="1" indent="0" algn="l" defTabSz="457189" rtl="0" eaLnBrk="1" fontAlgn="auto" latinLnBrk="0" hangingPunct="1">
              <a:lnSpc>
                <a:spcPct val="100000"/>
              </a:lnSpc>
              <a:spcBef>
                <a:spcPts val="1000"/>
              </a:spcBef>
              <a:spcAft>
                <a:spcPts val="0"/>
              </a:spcAft>
              <a:buClr>
                <a:srgbClr val="4F81BD"/>
              </a:buClr>
              <a:buSzPct val="100000"/>
              <a:buFont typeface="Wingdings 3" charset="2"/>
              <a:buNone/>
              <a:tabLst/>
              <a:defRPr/>
            </a:pP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Publication Date: December 12, 2023</a:t>
            </a:r>
          </a:p>
          <a:p>
            <a:pPr marL="342891" marR="0" lvl="0" indent="-342891"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NISO RP-47-2024, JATS4R Accessibility, Version 1.0</a:t>
            </a:r>
          </a:p>
          <a:p>
            <a:pPr marL="457188" marR="0" lvl="1" indent="0" algn="l" defTabSz="457189" rtl="0" eaLnBrk="1" fontAlgn="auto" latinLnBrk="0" hangingPunct="1">
              <a:lnSpc>
                <a:spcPct val="100000"/>
              </a:lnSpc>
              <a:spcBef>
                <a:spcPts val="1000"/>
              </a:spcBef>
              <a:spcAft>
                <a:spcPts val="0"/>
              </a:spcAft>
              <a:buClr>
                <a:srgbClr val="4F81BD"/>
              </a:buClr>
              <a:buSzPct val="100000"/>
              <a:buFont typeface="Wingdings 3" charset="2"/>
              <a:buNone/>
              <a:tabLst/>
              <a:defRPr/>
            </a:pP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Publication Date: March 13, 2024</a:t>
            </a:r>
          </a:p>
          <a:p>
            <a:pPr marL="457188" marR="0" lvl="1" indent="0" algn="l" defTabSz="457189" rtl="0" eaLnBrk="1" fontAlgn="auto" latinLnBrk="0" hangingPunct="1">
              <a:lnSpc>
                <a:spcPct val="100000"/>
              </a:lnSpc>
              <a:spcBef>
                <a:spcPts val="1000"/>
              </a:spcBef>
              <a:spcAft>
                <a:spcPts val="0"/>
              </a:spcAft>
              <a:buClr>
                <a:srgbClr val="4F81BD"/>
              </a:buClr>
              <a:buSzPct val="100000"/>
              <a:buFont typeface="Wingdings 3" charset="2"/>
              <a:buNone/>
              <a:tabLst/>
              <a:defRPr/>
            </a:pPr>
            <a:endPar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51904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0F1B-FCF5-F04D-5103-8B22BFB639E5}"/>
              </a:ext>
            </a:extLst>
          </p:cNvPr>
          <p:cNvSpPr>
            <a:spLocks noGrp="1"/>
          </p:cNvSpPr>
          <p:nvPr>
            <p:ph type="title"/>
          </p:nvPr>
        </p:nvSpPr>
        <p:spPr/>
        <p:txBody>
          <a:bodyPr/>
          <a:lstStyle/>
          <a:p>
            <a:r>
              <a:rPr lang="en-US" dirty="0"/>
              <a:t>2023-24 Standards Progressing</a:t>
            </a:r>
          </a:p>
        </p:txBody>
      </p:sp>
      <p:sp>
        <p:nvSpPr>
          <p:cNvPr id="4" name="TextBox 3">
            <a:extLst>
              <a:ext uri="{FF2B5EF4-FFF2-40B4-BE49-F238E27FC236}">
                <a16:creationId xmlns:a16="http://schemas.microsoft.com/office/drawing/2014/main" id="{127A80C1-0124-4EA7-8133-BD2633055B04}"/>
              </a:ext>
            </a:extLst>
          </p:cNvPr>
          <p:cNvSpPr txBox="1"/>
          <p:nvPr/>
        </p:nvSpPr>
        <p:spPr>
          <a:xfrm>
            <a:off x="569843" y="1410375"/>
            <a:ext cx="10498491" cy="52322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NISO RP-8-202x, Journal Article Version (JAV) Revision </a:t>
            </a:r>
            <a:b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0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Draft open for public comment through July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NISO RP-45-202x, Communication of Retractions, Removals, and Expressions of Concern (CREC)</a:t>
            </a: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 </a:t>
            </a:r>
            <a:b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b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         Working Group approved; in ballot to Information Discovery &amp; Interchange Topic Committee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NISO RP-44-202x, Interoperable System of Controlled Digital Lending Recommended Practice</a:t>
            </a:r>
            <a:b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Working Group and Information Discovery &amp; Interchange Topic Committee considering impact of multiple negative comments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NISO Z39.96-202x, Journal Article Tag Suite (JATS) v. 1.4 </a:t>
            </a:r>
            <a:b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Standing Committee approved; will open ballot for Information Creation &amp; Curation Topic Committee and open call for Voting Pool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NISO Z39.103-202x, SSOS: Standards-Specific Ontology Standard</a:t>
            </a:r>
            <a:br>
              <a:rPr kumimoji="0" lang="en-US" sz="20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br>
            <a:r>
              <a:rPr kumimoji="0" lang="en-US" sz="20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         </a:t>
            </a: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Changes made per Voting Pool comments; will recirculate updated version for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14453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0F1B-FCF5-F04D-5103-8B22BFB639E5}"/>
              </a:ext>
            </a:extLst>
          </p:cNvPr>
          <p:cNvSpPr>
            <a:spLocks noGrp="1"/>
          </p:cNvSpPr>
          <p:nvPr>
            <p:ph type="title"/>
          </p:nvPr>
        </p:nvSpPr>
        <p:spPr/>
        <p:txBody>
          <a:bodyPr/>
          <a:lstStyle/>
          <a:p>
            <a:r>
              <a:rPr lang="en-US" dirty="0"/>
              <a:t>2023-24 Standards Progressing</a:t>
            </a:r>
          </a:p>
        </p:txBody>
      </p:sp>
      <p:sp>
        <p:nvSpPr>
          <p:cNvPr id="4" name="TextBox 3">
            <a:extLst>
              <a:ext uri="{FF2B5EF4-FFF2-40B4-BE49-F238E27FC236}">
                <a16:creationId xmlns:a16="http://schemas.microsoft.com/office/drawing/2014/main" id="{127A80C1-0124-4EA7-8133-BD2633055B04}"/>
              </a:ext>
            </a:extLst>
          </p:cNvPr>
          <p:cNvSpPr txBox="1"/>
          <p:nvPr/>
        </p:nvSpPr>
        <p:spPr>
          <a:xfrm>
            <a:off x="654881" y="1410375"/>
            <a:ext cx="10413453" cy="3385542"/>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JATS4R – Authors and Affiliations</a:t>
            </a:r>
          </a:p>
          <a:p>
            <a:pPr marL="458788"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JATS4R subgroup finalizing draft to be approved by JATS4R Steering Committee and ICC Topic Committee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Revision of NISO RP-9-2014, KBART: Knowledge Bases and Related Tools Recommended Practice</a:t>
            </a:r>
            <a:r>
              <a:rPr kumimoji="0" lang="en-US" sz="2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a:p>
            <a:pPr marL="460375"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Draft for public comment expected by early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Revision of NISO RP-24-2019 Transfer Code of Practice (Version 4.0)</a:t>
            </a:r>
          </a:p>
          <a:p>
            <a:pPr marL="460375"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F81BD">
                    <a:lumMod val="75000"/>
                  </a:srgbClr>
                </a:solidFill>
                <a:effectLst/>
                <a:uLnTx/>
                <a:uFillTx/>
                <a:latin typeface="Calibri" panose="020F0502020204030204" pitchFamily="34" charset="0"/>
                <a:ea typeface="+mn-ea"/>
                <a:cs typeface="Calibri" panose="020F0502020204030204" pitchFamily="34" charset="0"/>
              </a:rPr>
              <a:t>Draft for public comment expected by late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71147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9CFF-23EA-BDBA-5D2A-111A1FD8360E}"/>
              </a:ext>
            </a:extLst>
          </p:cNvPr>
          <p:cNvSpPr>
            <a:spLocks noGrp="1"/>
          </p:cNvSpPr>
          <p:nvPr>
            <p:ph type="title"/>
          </p:nvPr>
        </p:nvSpPr>
        <p:spPr/>
        <p:txBody>
          <a:bodyPr/>
          <a:lstStyle/>
          <a:p>
            <a:r>
              <a:rPr lang="en-US" dirty="0"/>
              <a:t>2023-24 New Standards Projects</a:t>
            </a:r>
          </a:p>
        </p:txBody>
      </p:sp>
      <p:sp>
        <p:nvSpPr>
          <p:cNvPr id="4" name="Rectangle 3">
            <a:extLst>
              <a:ext uri="{FF2B5EF4-FFF2-40B4-BE49-F238E27FC236}">
                <a16:creationId xmlns:a16="http://schemas.microsoft.com/office/drawing/2014/main" id="{92E5414C-C3AA-86E9-47C1-A0DD67DBEC3F}"/>
              </a:ext>
            </a:extLst>
          </p:cNvPr>
          <p:cNvSpPr txBox="1">
            <a:spLocks noChangeArrowheads="1"/>
          </p:cNvSpPr>
          <p:nvPr/>
        </p:nvSpPr>
        <p:spPr>
          <a:xfrm>
            <a:off x="662609" y="1285461"/>
            <a:ext cx="8168126" cy="5305411"/>
          </a:xfrm>
          <a:prstGeom prst="rect">
            <a:avLst/>
          </a:prstGeom>
        </p:spPr>
        <p:txBody>
          <a:bodyPr vert="horz" lIns="91440" tIns="45720" rIns="91440" bIns="45720" rtlCol="0">
            <a:normAutofit fontScale="92500" lnSpcReduction="20000"/>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891" marR="0" lvl="0" indent="-342891"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Collaborative Collections Lifecycle Infrastructure Project (CCLIP)</a:t>
            </a:r>
          </a:p>
          <a:p>
            <a:pPr marL="742932" marR="0" lvl="1" indent="-285744"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mn-ea"/>
                <a:cs typeface="+mn-cs"/>
              </a:rPr>
              <a:t>Cataloging/Metadata</a:t>
            </a:r>
          </a:p>
          <a:p>
            <a:pPr marL="742932" marR="0" lvl="1" indent="-285744"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mn-ea"/>
                <a:cs typeface="+mn-cs"/>
              </a:rPr>
              <a:t>Acquisitions</a:t>
            </a:r>
          </a:p>
          <a:p>
            <a:pPr marL="742932" marR="0" lvl="1" indent="-285744"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mn-ea"/>
                <a:cs typeface="+mn-cs"/>
              </a:rPr>
              <a:t>Assessment &amp; Data Analysis</a:t>
            </a:r>
          </a:p>
          <a:p>
            <a:pPr marL="742932" marR="0" lvl="1" indent="-285744"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mn-ea"/>
                <a:cs typeface="+mn-cs"/>
              </a:rPr>
              <a:t>Consortia</a:t>
            </a:r>
          </a:p>
          <a:p>
            <a:pPr marL="342891" marR="0" lvl="0" indent="-342891"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Develop Standard Metadata for Remediation of Content for Accessibility (ARM)</a:t>
            </a:r>
          </a:p>
          <a:p>
            <a:pPr marL="342891" marR="0" lvl="0" indent="-342891" algn="l" defTabSz="457189" rtl="0" eaLnBrk="1" fontAlgn="auto" latinLnBrk="0" hangingPunct="1">
              <a:lnSpc>
                <a:spcPct val="100000"/>
              </a:lnSpc>
              <a:spcBef>
                <a:spcPts val="1000"/>
              </a:spcBef>
              <a:spcAft>
                <a:spcPts val="0"/>
              </a:spcAft>
              <a:buClr>
                <a:srgbClr val="4F81BD"/>
              </a:buClr>
              <a:buSzPct val="100000"/>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Operationalizing Open Access Business Processes</a:t>
            </a:r>
          </a:p>
          <a:p>
            <a:pPr marL="0" marR="0" lvl="0" indent="0" algn="l" defTabSz="457189" rtl="0" eaLnBrk="1" fontAlgn="auto" latinLnBrk="0" hangingPunct="1">
              <a:lnSpc>
                <a:spcPct val="100000"/>
              </a:lnSpc>
              <a:spcBef>
                <a:spcPts val="1000"/>
              </a:spcBef>
              <a:spcAft>
                <a:spcPts val="0"/>
              </a:spcAft>
              <a:buClr>
                <a:srgbClr val="4F81BD"/>
              </a:buClr>
              <a:buSzPct val="80000"/>
              <a:buFont typeface="Wingdings 3" charset="2"/>
              <a:buNone/>
              <a:tabLst/>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0" marR="0" lvl="0" indent="0" algn="l" defTabSz="457189" rtl="0" eaLnBrk="1" fontAlgn="auto" latinLnBrk="0" hangingPunct="1">
              <a:lnSpc>
                <a:spcPct val="100000"/>
              </a:lnSpc>
              <a:spcBef>
                <a:spcPts val="1000"/>
              </a:spcBef>
              <a:spcAft>
                <a:spcPts val="0"/>
              </a:spcAft>
              <a:buClr>
                <a:srgbClr val="4F81BD"/>
              </a:buClr>
              <a:buSzPct val="80000"/>
              <a:buFont typeface="Wingdings 3" charset="2"/>
              <a:buNone/>
              <a:tabLst/>
              <a:defRPr/>
            </a:pPr>
            <a:r>
              <a:rPr kumimoji="0" lang="en-US" sz="1800" b="0" i="1" u="none" strike="noStrike" kern="1200" cap="none" spc="0" normalizeH="0" baseline="0" noProof="0" dirty="0">
                <a:ln>
                  <a:noFill/>
                </a:ln>
                <a:solidFill>
                  <a:srgbClr val="000000"/>
                </a:solidFill>
                <a:effectLst/>
                <a:uLnTx/>
                <a:uFillTx/>
                <a:latin typeface="Trebuchet MS" panose="020B0603020202020204"/>
                <a:ea typeface="+mn-ea"/>
                <a:cs typeface="+mn-cs"/>
              </a:rPr>
              <a:t>In the wings…</a:t>
            </a:r>
            <a:b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a:p>
            <a:pPr marL="342891" marR="0" lvl="0" indent="-342891" algn="l" defTabSz="457189" rtl="0" eaLnBrk="1" fontAlgn="auto" latinLnBrk="0" hangingPunct="1">
              <a:lnSpc>
                <a:spcPct val="100000"/>
              </a:lnSpc>
              <a:spcBef>
                <a:spcPts val="1000"/>
              </a:spcBef>
              <a:spcAft>
                <a:spcPts val="0"/>
              </a:spcAft>
              <a:buClr>
                <a:srgbClr val="4F81BD"/>
              </a:buClr>
              <a:buSzPct val="50000"/>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Further WGs for Collaborative Collections Lifecycle Infrastructure Project (CCLIP)</a:t>
            </a:r>
          </a:p>
          <a:p>
            <a:pPr marL="342891" marR="0" lvl="0" indent="-342891" algn="l" defTabSz="457189" rtl="0" eaLnBrk="1" fontAlgn="auto" latinLnBrk="0" hangingPunct="1">
              <a:lnSpc>
                <a:spcPct val="100000"/>
              </a:lnSpc>
              <a:spcBef>
                <a:spcPts val="1000"/>
              </a:spcBef>
              <a:spcAft>
                <a:spcPts val="0"/>
              </a:spcAft>
              <a:buClr>
                <a:srgbClr val="4F81BD"/>
              </a:buClr>
              <a:buSzPct val="50000"/>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Recommended Practice for Unique Electronic Resource Package Identifiers</a:t>
            </a:r>
          </a:p>
          <a:p>
            <a:pPr marL="342891" marR="0" lvl="0" indent="-342891" algn="l" defTabSz="457189" rtl="0" eaLnBrk="1" fontAlgn="auto" latinLnBrk="0" hangingPunct="1">
              <a:lnSpc>
                <a:spcPct val="100000"/>
              </a:lnSpc>
              <a:spcBef>
                <a:spcPts val="1000"/>
              </a:spcBef>
              <a:spcAft>
                <a:spcPts val="0"/>
              </a:spcAft>
              <a:buClr>
                <a:srgbClr val="4F81BD"/>
              </a:buClr>
              <a:buSzPct val="50000"/>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Recommended Practice to Update Author Name Changes in the Academic Publication Record after Publication as a Result of Identity Change</a:t>
            </a:r>
          </a:p>
          <a:p>
            <a:pPr marL="342891" marR="0" lvl="0" indent="-342891" algn="l" defTabSz="457189" rtl="0" eaLnBrk="1" fontAlgn="auto" latinLnBrk="0" hangingPunct="1">
              <a:lnSpc>
                <a:spcPct val="100000"/>
              </a:lnSpc>
              <a:spcBef>
                <a:spcPts val="1000"/>
              </a:spcBef>
              <a:spcAft>
                <a:spcPts val="0"/>
              </a:spcAft>
              <a:buClr>
                <a:srgbClr val="4F81BD"/>
              </a:buClr>
              <a:buSzPct val="50000"/>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rPr>
              <a:t>Recommended Practice to ILS/LSP Ecosystem Interconnectivity Encompassing Technical Needs, Definitions of Terms and Community Transparency</a:t>
            </a:r>
          </a:p>
          <a:p>
            <a:pPr marL="342891" marR="0" lvl="0" indent="-342891" algn="l" defTabSz="457189" rtl="0" eaLnBrk="1" fontAlgn="auto" latinLnBrk="0" hangingPunct="1">
              <a:lnSpc>
                <a:spcPct val="100000"/>
              </a:lnSpc>
              <a:spcBef>
                <a:spcPts val="1000"/>
              </a:spcBef>
              <a:spcAft>
                <a:spcPts val="0"/>
              </a:spcAft>
              <a:buClr>
                <a:srgbClr val="4F81BD"/>
              </a:buClr>
              <a:buSzPct val="80000"/>
              <a:buFont typeface="Wingdings 3" charset="2"/>
              <a:buChar char=""/>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39237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90B6-ADE8-64EC-7407-CDE910A87292}"/>
              </a:ext>
            </a:extLst>
          </p:cNvPr>
          <p:cNvSpPr>
            <a:spLocks noGrp="1"/>
          </p:cNvSpPr>
          <p:nvPr>
            <p:ph type="title"/>
          </p:nvPr>
        </p:nvSpPr>
        <p:spPr>
          <a:xfrm>
            <a:off x="601135" y="285750"/>
            <a:ext cx="8596668" cy="1320800"/>
          </a:xfrm>
        </p:spPr>
        <p:txBody>
          <a:bodyPr/>
          <a:lstStyle/>
          <a:p>
            <a:r>
              <a:rPr lang="en-US" dirty="0"/>
              <a:t>New Standards (Projects) Ideas Under Discussion</a:t>
            </a:r>
          </a:p>
        </p:txBody>
      </p:sp>
      <p:sp>
        <p:nvSpPr>
          <p:cNvPr id="4" name="Rectangle 3">
            <a:extLst>
              <a:ext uri="{FF2B5EF4-FFF2-40B4-BE49-F238E27FC236}">
                <a16:creationId xmlns:a16="http://schemas.microsoft.com/office/drawing/2014/main" id="{D4002307-82CE-DB03-0EB3-3FC903A1F71F}"/>
              </a:ext>
            </a:extLst>
          </p:cNvPr>
          <p:cNvSpPr>
            <a:spLocks noGrp="1" noChangeArrowheads="1"/>
          </p:cNvSpPr>
          <p:nvPr>
            <p:ph idx="1"/>
          </p:nvPr>
        </p:nvSpPr>
        <p:spPr>
          <a:xfrm>
            <a:off x="269268" y="1425575"/>
            <a:ext cx="8153400" cy="5432425"/>
          </a:xfrm>
        </p:spPr>
        <p:txBody>
          <a:bodyPr>
            <a:normAutofit/>
          </a:bodyPr>
          <a:lstStyle/>
          <a:p>
            <a:pPr marL="285750" lvl="1" indent="0">
              <a:lnSpc>
                <a:spcPct val="90000"/>
              </a:lnSpc>
              <a:buNone/>
            </a:pPr>
            <a:r>
              <a:rPr lang="en-US" sz="2000" b="1" u="sng" dirty="0">
                <a:solidFill>
                  <a:schemeClr val="accent1">
                    <a:lumMod val="75000"/>
                  </a:schemeClr>
                </a:solidFill>
                <a:latin typeface="Calibri" panose="020F0502020204030204" pitchFamily="34" charset="0"/>
                <a:cs typeface="Calibri" panose="020F0502020204030204" pitchFamily="34" charset="0"/>
              </a:rPr>
              <a:t>NISO Plus Outputs Ideas</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User access reporting to libraries by publishers</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Improvements in humanities</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Multilingual metadata</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Open Education resources identification</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AI literacy &amp; ethical use</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Help compliance with FAIR principles</a:t>
            </a: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Reduce barriers to open scholarship</a:t>
            </a:r>
            <a:endParaRPr lang="en-US" sz="2800" dirty="0">
              <a:solidFill>
                <a:schemeClr val="tx1"/>
              </a:solidFill>
              <a:latin typeface="Calibri" panose="020F0502020204030204" pitchFamily="34" charset="0"/>
              <a:cs typeface="Calibri" panose="020F0502020204030204" pitchFamily="34" charset="0"/>
            </a:endParaRPr>
          </a:p>
          <a:p>
            <a:pPr marL="280987" indent="0">
              <a:lnSpc>
                <a:spcPct val="90000"/>
              </a:lnSpc>
              <a:buNone/>
            </a:pPr>
            <a:r>
              <a:rPr lang="en-US" sz="2000" b="1" u="sng" dirty="0">
                <a:solidFill>
                  <a:schemeClr val="accent1">
                    <a:lumMod val="75000"/>
                  </a:schemeClr>
                </a:solidFill>
                <a:latin typeface="Calibri" panose="020F0502020204030204" pitchFamily="34" charset="0"/>
                <a:cs typeface="Calibri" panose="020F0502020204030204" pitchFamily="34" charset="0"/>
              </a:rPr>
              <a:t>Other Ideas</a:t>
            </a:r>
            <a:endParaRPr lang="en-US" sz="2400" dirty="0">
              <a:latin typeface="Calibri" panose="020F0502020204030204" pitchFamily="34" charset="0"/>
              <a:cs typeface="Calibri" panose="020F0502020204030204" pitchFamily="34" charset="0"/>
            </a:endParaRPr>
          </a:p>
          <a:p>
            <a:pPr marL="1031875" lvl="1" indent="-350838">
              <a:lnSpc>
                <a:spcPct val="90000"/>
              </a:lnSpc>
              <a:buFont typeface="Wingdings" pitchFamily="2" charset="2"/>
              <a:buChar char="§"/>
            </a:pPr>
            <a:r>
              <a:rPr lang="en-US" sz="2400" dirty="0">
                <a:latin typeface="Calibri" panose="020F0502020204030204" pitchFamily="34" charset="0"/>
                <a:cs typeface="Calibri" panose="020F0502020204030204" pitchFamily="34" charset="0"/>
              </a:rPr>
              <a:t>US National </a:t>
            </a:r>
            <a:r>
              <a:rPr lang="en-US" sz="2400">
                <a:latin typeface="Calibri" panose="020F0502020204030204" pitchFamily="34" charset="0"/>
                <a:cs typeface="Calibri" panose="020F0502020204030204" pitchFamily="34" charset="0"/>
              </a:rPr>
              <a:t>PID Strategy</a:t>
            </a:r>
            <a:endParaRPr lang="en-US" sz="2400" dirty="0"/>
          </a:p>
          <a:p>
            <a:pPr marL="1031875" lvl="1" indent="-350838">
              <a:lnSpc>
                <a:spcPct val="90000"/>
              </a:lnSpc>
            </a:pPr>
            <a:endParaRPr lang="en-US" sz="2400" dirty="0"/>
          </a:p>
        </p:txBody>
      </p:sp>
    </p:spTree>
    <p:extLst>
      <p:ext uri="{BB962C8B-B14F-4D97-AF65-F5344CB8AC3E}">
        <p14:creationId xmlns:p14="http://schemas.microsoft.com/office/powerpoint/2010/main" val="1400352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2"/>
          <p:cNvSpPr txBox="1">
            <a:spLocks noGrp="1"/>
          </p:cNvSpPr>
          <p:nvPr>
            <p:ph type="title"/>
          </p:nvPr>
        </p:nvSpPr>
        <p:spPr>
          <a:xfrm>
            <a:off x="893135" y="1924493"/>
            <a:ext cx="8739963" cy="18075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800"/>
              <a:buFont typeface="Trebuchet MS"/>
              <a:buNone/>
            </a:pPr>
            <a:r>
              <a:rPr lang="en-US" sz="4800" b="1" dirty="0"/>
              <a:t>NISO Plus Report</a:t>
            </a:r>
            <a:endParaRPr dirty="0"/>
          </a:p>
        </p:txBody>
      </p:sp>
      <p:sp>
        <p:nvSpPr>
          <p:cNvPr id="620" name="Google Shape;620;p22"/>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621" name="Google Shape;621;p22"/>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622" name="Google Shape;622;p2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dirty="0"/>
          </a:p>
        </p:txBody>
      </p:sp>
    </p:spTree>
    <p:extLst>
      <p:ext uri="{BB962C8B-B14F-4D97-AF65-F5344CB8AC3E}">
        <p14:creationId xmlns:p14="http://schemas.microsoft.com/office/powerpoint/2010/main" val="325260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
          <p:cNvSpPr txBox="1">
            <a:spLocks noGrp="1"/>
          </p:cNvSpPr>
          <p:nvPr>
            <p:ph type="ctrTitle"/>
          </p:nvPr>
        </p:nvSpPr>
        <p:spPr>
          <a:xfrm>
            <a:off x="1524000" y="1610138"/>
            <a:ext cx="9144000" cy="18228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Play"/>
              <a:buNone/>
            </a:pPr>
            <a:r>
              <a:rPr lang="en-US" sz="8000" b="1" dirty="0">
                <a:solidFill>
                  <a:schemeClr val="lt1"/>
                </a:solidFill>
                <a:latin typeface="Eurostile" panose="020B0504020202050204" pitchFamily="34" charset="77"/>
              </a:rPr>
              <a:t>NISO’S</a:t>
            </a:r>
            <a:r>
              <a:rPr lang="en-US" sz="8800" b="1" dirty="0">
                <a:solidFill>
                  <a:schemeClr val="lt1"/>
                </a:solidFill>
                <a:latin typeface="Eurostile" panose="020B0504020202050204" pitchFamily="34" charset="77"/>
              </a:rPr>
              <a:t> MISSION</a:t>
            </a:r>
            <a:endParaRPr sz="8800" dirty="0">
              <a:latin typeface="Eurostile" panose="020B0504020202050204" pitchFamily="34" charset="77"/>
            </a:endParaRPr>
          </a:p>
        </p:txBody>
      </p:sp>
      <p:pic>
        <p:nvPicPr>
          <p:cNvPr id="2" name="Google Shape;435;p5">
            <a:extLst>
              <a:ext uri="{FF2B5EF4-FFF2-40B4-BE49-F238E27FC236}">
                <a16:creationId xmlns:a16="http://schemas.microsoft.com/office/drawing/2014/main" id="{7CC25588-F62F-8F57-0C16-36FEB60559BB}"/>
              </a:ext>
            </a:extLst>
          </p:cNvPr>
          <p:cNvPicPr preferRelativeResize="0"/>
          <p:nvPr/>
        </p:nvPicPr>
        <p:blipFill rotWithShape="1">
          <a:blip r:embed="rId3">
            <a:alphaModFix/>
          </a:blip>
          <a:srcRect/>
          <a:stretch/>
        </p:blipFill>
        <p:spPr>
          <a:xfrm>
            <a:off x="8587409" y="-1"/>
            <a:ext cx="3604591" cy="1610139"/>
          </a:xfrm>
          <a:prstGeom prst="rect">
            <a:avLst/>
          </a:prstGeom>
          <a:solidFill>
            <a:schemeClr val="lt1"/>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white surface with a 3D triangle texture">
            <a:extLst>
              <a:ext uri="{FF2B5EF4-FFF2-40B4-BE49-F238E27FC236}">
                <a16:creationId xmlns:a16="http://schemas.microsoft.com/office/drawing/2014/main" id="{2E84F850-16F4-4FDF-9AB7-D091AA12ACB6}"/>
              </a:ext>
            </a:extLst>
          </p:cNvPr>
          <p:cNvPicPr>
            <a:picLocks noChangeAspect="1"/>
          </p:cNvPicPr>
          <p:nvPr/>
        </p:nvPicPr>
        <p:blipFill rotWithShape="1">
          <a:blip r:embed="rId3">
            <a:duotone>
              <a:schemeClr val="accent1">
                <a:shade val="45000"/>
                <a:satMod val="135000"/>
              </a:schemeClr>
              <a:prstClr val="white"/>
            </a:duotone>
          </a:blip>
          <a:srcRect l="9091" t="3899" b="19492"/>
          <a:stretch/>
        </p:blipFill>
        <p:spPr>
          <a:xfrm>
            <a:off x="1" y="10"/>
            <a:ext cx="12191999" cy="6857990"/>
          </a:xfrm>
          <a:prstGeom prst="rect">
            <a:avLst/>
          </a:prstGeom>
        </p:spPr>
      </p:pic>
      <p:pic>
        <p:nvPicPr>
          <p:cNvPr id="10" name="Picture 9" descr="A picture containing font, graphics, design, graphic design&#10;&#10;Description automatically generated">
            <a:extLst>
              <a:ext uri="{FF2B5EF4-FFF2-40B4-BE49-F238E27FC236}">
                <a16:creationId xmlns:a16="http://schemas.microsoft.com/office/drawing/2014/main" id="{E02D2FED-F42C-8B8E-A364-DAE66D4E68BE}"/>
              </a:ext>
            </a:extLst>
          </p:cNvPr>
          <p:cNvPicPr>
            <a:picLocks noChangeAspect="1"/>
          </p:cNvPicPr>
          <p:nvPr/>
        </p:nvPicPr>
        <p:blipFill>
          <a:blip r:embed="rId4"/>
          <a:stretch>
            <a:fillRect/>
          </a:stretch>
        </p:blipFill>
        <p:spPr>
          <a:xfrm>
            <a:off x="1689463" y="343341"/>
            <a:ext cx="8582296" cy="8092398"/>
          </a:xfrm>
          <a:prstGeom prst="rect">
            <a:avLst/>
          </a:prstGeom>
        </p:spPr>
      </p:pic>
    </p:spTree>
    <p:extLst>
      <p:ext uri="{BB962C8B-B14F-4D97-AF65-F5344CB8AC3E}">
        <p14:creationId xmlns:p14="http://schemas.microsoft.com/office/powerpoint/2010/main" val="225509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2760135" y="101600"/>
            <a:ext cx="9004400" cy="1371600"/>
          </a:xfrm>
          <a:prstGeom prst="rect">
            <a:avLst/>
          </a:prstGeom>
          <a:noFill/>
          <a:ln>
            <a:noFill/>
          </a:ln>
        </p:spPr>
        <p:txBody>
          <a:bodyPr spcFirstLastPara="1" vert="horz" wrap="square" lIns="67700" tIns="67700" rIns="54167" bIns="67700" rtlCol="0" anchor="ctr" anchorCtr="0">
            <a:normAutofit/>
          </a:bodyPr>
          <a:lstStyle/>
          <a:p>
            <a:pPr marL="764060" indent="-711145" algn="r">
              <a:lnSpc>
                <a:spcPct val="80000"/>
              </a:lnSpc>
              <a:spcBef>
                <a:spcPts val="0"/>
              </a:spcBef>
              <a:buClr>
                <a:srgbClr val="333333"/>
              </a:buClr>
              <a:buSzPts val="4000"/>
            </a:pPr>
            <a:br>
              <a:rPr lang="en" sz="5333" b="1">
                <a:solidFill>
                  <a:srgbClr val="333333"/>
                </a:solidFill>
              </a:rPr>
            </a:br>
            <a:endParaRPr sz="2400">
              <a:solidFill>
                <a:srgbClr val="218C89"/>
              </a:solidFill>
            </a:endParaRPr>
          </a:p>
        </p:txBody>
      </p:sp>
      <p:pic>
        <p:nvPicPr>
          <p:cNvPr id="203" name="Google Shape;203;p32"/>
          <p:cNvPicPr preferRelativeResize="0"/>
          <p:nvPr/>
        </p:nvPicPr>
        <p:blipFill rotWithShape="1">
          <a:blip r:embed="rId3">
            <a:alphaModFix/>
          </a:blip>
          <a:srcRect/>
          <a:stretch/>
        </p:blipFill>
        <p:spPr>
          <a:xfrm>
            <a:off x="304802" y="76200"/>
            <a:ext cx="2988101" cy="1295400"/>
          </a:xfrm>
          <a:prstGeom prst="rect">
            <a:avLst/>
          </a:prstGeom>
          <a:noFill/>
          <a:ln>
            <a:noFill/>
          </a:ln>
        </p:spPr>
      </p:pic>
      <p:cxnSp>
        <p:nvCxnSpPr>
          <p:cNvPr id="204" name="Google Shape;204;p32"/>
          <p:cNvCxnSpPr/>
          <p:nvPr/>
        </p:nvCxnSpPr>
        <p:spPr>
          <a:xfrm>
            <a:off x="465668" y="1473200"/>
            <a:ext cx="11233200" cy="0"/>
          </a:xfrm>
          <a:prstGeom prst="straightConnector1">
            <a:avLst/>
          </a:prstGeom>
          <a:noFill/>
          <a:ln w="25400" cap="flat" cmpd="sng">
            <a:solidFill>
              <a:srgbClr val="5284A4"/>
            </a:solidFill>
            <a:prstDash val="dot"/>
            <a:round/>
            <a:headEnd type="none" w="sm" len="sm"/>
            <a:tailEnd type="none" w="sm" len="sm"/>
          </a:ln>
        </p:spPr>
      </p:cxnSp>
      <p:sp>
        <p:nvSpPr>
          <p:cNvPr id="205" name="Google Shape;205;p32"/>
          <p:cNvSpPr/>
          <p:nvPr/>
        </p:nvSpPr>
        <p:spPr>
          <a:xfrm>
            <a:off x="694267" y="1639888"/>
            <a:ext cx="10803600" cy="5080000"/>
          </a:xfrm>
          <a:prstGeom prst="rect">
            <a:avLst/>
          </a:prstGeom>
          <a:noFill/>
          <a:ln>
            <a:noFill/>
          </a:ln>
        </p:spPr>
        <p:txBody>
          <a:bodyPr spcFirstLastPara="1" wrap="square" lIns="0" tIns="0" rIns="54167" bIns="0" anchor="t" anchorCtr="0">
            <a:noAutofit/>
          </a:bodyPr>
          <a:lstStyle/>
          <a:p>
            <a:pPr marL="391554" indent="-338641">
              <a:buClr>
                <a:schemeClr val="dk1"/>
              </a:buClr>
              <a:buSzPts val="1800"/>
            </a:pPr>
            <a:endParaRPr sz="2400">
              <a:solidFill>
                <a:srgbClr val="000000"/>
              </a:solidFill>
              <a:latin typeface="Arial"/>
              <a:ea typeface="Arial"/>
              <a:cs typeface="Arial"/>
              <a:sym typeface="Arial"/>
            </a:endParaRPr>
          </a:p>
          <a:p>
            <a:pPr marL="391554" indent="-148146">
              <a:spcBef>
                <a:spcPts val="1067"/>
              </a:spcBef>
              <a:buClr>
                <a:schemeClr val="dk1"/>
              </a:buClr>
              <a:buSzPts val="2250"/>
            </a:pPr>
            <a:endParaRPr sz="2400">
              <a:solidFill>
                <a:srgbClr val="000000"/>
              </a:solidFill>
              <a:latin typeface="Arial"/>
              <a:ea typeface="Arial"/>
              <a:cs typeface="Arial"/>
              <a:sym typeface="Arial"/>
            </a:endParaRPr>
          </a:p>
        </p:txBody>
      </p:sp>
      <p:sp>
        <p:nvSpPr>
          <p:cNvPr id="206" name="Google Shape;206;p32"/>
          <p:cNvSpPr txBox="1"/>
          <p:nvPr/>
        </p:nvSpPr>
        <p:spPr>
          <a:xfrm>
            <a:off x="465668" y="3278306"/>
            <a:ext cx="8970745" cy="3244143"/>
          </a:xfrm>
          <a:prstGeom prst="rect">
            <a:avLst/>
          </a:prstGeom>
          <a:noFill/>
          <a:ln>
            <a:noFill/>
          </a:ln>
        </p:spPr>
        <p:txBody>
          <a:bodyPr spcFirstLastPara="1" wrap="square" lIns="121900" tIns="60933" rIns="121900" bIns="60933" anchor="t" anchorCtr="0">
            <a:noAutofit/>
          </a:bodyPr>
          <a:lstStyle/>
          <a:p>
            <a:pPr algn="ctr">
              <a:buClr>
                <a:schemeClr val="dk1"/>
              </a:buClr>
              <a:buSzPts val="2000"/>
            </a:pPr>
            <a:r>
              <a:rPr lang="en-US" sz="3600" dirty="0">
                <a:solidFill>
                  <a:srgbClr val="C00000"/>
                </a:solidFill>
                <a:latin typeface="Trebuchet MS"/>
                <a:ea typeface="Arial"/>
                <a:cs typeface="Arial"/>
                <a:sym typeface="Trebuchet MS"/>
              </a:rPr>
              <a:t>A new type of event, focused on conversation and community, with the goal of identifying needs in the information ecosystem and helping to shepherd those needs into projects and ultimately solutions.</a:t>
            </a:r>
            <a:endParaRPr sz="3600" dirty="0">
              <a:solidFill>
                <a:srgbClr val="C00000"/>
              </a:solidFill>
              <a:latin typeface="Arial"/>
              <a:ea typeface="Arial"/>
              <a:cs typeface="Arial"/>
              <a:sym typeface="Arial"/>
            </a:endParaRPr>
          </a:p>
        </p:txBody>
      </p:sp>
      <p:pic>
        <p:nvPicPr>
          <p:cNvPr id="7" name="Picture 6" descr="A picture containing text, screenshot&#10;&#10;Description automatically generated">
            <a:extLst>
              <a:ext uri="{FF2B5EF4-FFF2-40B4-BE49-F238E27FC236}">
                <a16:creationId xmlns:a16="http://schemas.microsoft.com/office/drawing/2014/main" id="{85529F1E-849D-93C7-AF54-75E2A7B9E8B4}"/>
              </a:ext>
            </a:extLst>
          </p:cNvPr>
          <p:cNvPicPr>
            <a:picLocks noChangeAspect="1"/>
          </p:cNvPicPr>
          <p:nvPr/>
        </p:nvPicPr>
        <p:blipFill>
          <a:blip r:embed="rId4"/>
          <a:stretch>
            <a:fillRect/>
          </a:stretch>
        </p:blipFill>
        <p:spPr>
          <a:xfrm>
            <a:off x="1103741" y="1574233"/>
            <a:ext cx="7694598" cy="1603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2760135" y="101600"/>
            <a:ext cx="9004400" cy="1371600"/>
          </a:xfrm>
          <a:prstGeom prst="rect">
            <a:avLst/>
          </a:prstGeom>
          <a:noFill/>
          <a:ln>
            <a:noFill/>
          </a:ln>
        </p:spPr>
        <p:txBody>
          <a:bodyPr spcFirstLastPara="1" vert="horz" wrap="square" lIns="67700" tIns="67700" rIns="54167" bIns="67700" rtlCol="0" anchor="ctr" anchorCtr="0">
            <a:normAutofit/>
          </a:bodyPr>
          <a:lstStyle/>
          <a:p>
            <a:pPr marL="764060" indent="-711145" algn="r">
              <a:lnSpc>
                <a:spcPct val="80000"/>
              </a:lnSpc>
              <a:spcBef>
                <a:spcPts val="0"/>
              </a:spcBef>
              <a:buClr>
                <a:srgbClr val="333333"/>
              </a:buClr>
              <a:buSzPts val="4000"/>
            </a:pPr>
            <a:br>
              <a:rPr lang="en" sz="5333" b="1">
                <a:solidFill>
                  <a:srgbClr val="333333"/>
                </a:solidFill>
              </a:rPr>
            </a:br>
            <a:endParaRPr sz="2400">
              <a:solidFill>
                <a:srgbClr val="218C89"/>
              </a:solidFill>
            </a:endParaRPr>
          </a:p>
        </p:txBody>
      </p:sp>
      <p:pic>
        <p:nvPicPr>
          <p:cNvPr id="203" name="Google Shape;203;p32"/>
          <p:cNvPicPr preferRelativeResize="0"/>
          <p:nvPr/>
        </p:nvPicPr>
        <p:blipFill rotWithShape="1">
          <a:blip r:embed="rId3">
            <a:alphaModFix/>
          </a:blip>
          <a:srcRect/>
          <a:stretch/>
        </p:blipFill>
        <p:spPr>
          <a:xfrm>
            <a:off x="304802" y="76200"/>
            <a:ext cx="2988101" cy="1295400"/>
          </a:xfrm>
          <a:prstGeom prst="rect">
            <a:avLst/>
          </a:prstGeom>
          <a:noFill/>
          <a:ln>
            <a:noFill/>
          </a:ln>
        </p:spPr>
      </p:pic>
      <p:cxnSp>
        <p:nvCxnSpPr>
          <p:cNvPr id="204" name="Google Shape;204;p32"/>
          <p:cNvCxnSpPr/>
          <p:nvPr/>
        </p:nvCxnSpPr>
        <p:spPr>
          <a:xfrm>
            <a:off x="465668" y="1473200"/>
            <a:ext cx="11233200" cy="0"/>
          </a:xfrm>
          <a:prstGeom prst="straightConnector1">
            <a:avLst/>
          </a:prstGeom>
          <a:noFill/>
          <a:ln w="25400" cap="flat" cmpd="sng">
            <a:solidFill>
              <a:srgbClr val="5284A4"/>
            </a:solidFill>
            <a:prstDash val="dot"/>
            <a:round/>
            <a:headEnd type="none" w="sm" len="sm"/>
            <a:tailEnd type="none" w="sm" len="sm"/>
          </a:ln>
        </p:spPr>
      </p:cxnSp>
      <p:sp>
        <p:nvSpPr>
          <p:cNvPr id="205" name="Google Shape;205;p32"/>
          <p:cNvSpPr/>
          <p:nvPr/>
        </p:nvSpPr>
        <p:spPr>
          <a:xfrm>
            <a:off x="694267" y="1639888"/>
            <a:ext cx="10803600" cy="5080000"/>
          </a:xfrm>
          <a:prstGeom prst="rect">
            <a:avLst/>
          </a:prstGeom>
          <a:noFill/>
          <a:ln>
            <a:noFill/>
          </a:ln>
        </p:spPr>
        <p:txBody>
          <a:bodyPr spcFirstLastPara="1" wrap="square" lIns="0" tIns="0" rIns="54167" bIns="0" anchor="t" anchorCtr="0">
            <a:noAutofit/>
          </a:bodyPr>
          <a:lstStyle/>
          <a:p>
            <a:pPr marL="391554" indent="-338641">
              <a:buClr>
                <a:schemeClr val="dk1"/>
              </a:buClr>
              <a:buSzPts val="1800"/>
            </a:pPr>
            <a:endParaRPr sz="2400">
              <a:solidFill>
                <a:srgbClr val="000000"/>
              </a:solidFill>
              <a:latin typeface="Arial"/>
              <a:ea typeface="Arial"/>
              <a:cs typeface="Arial"/>
              <a:sym typeface="Arial"/>
            </a:endParaRPr>
          </a:p>
          <a:p>
            <a:pPr marL="391554" indent="-148146">
              <a:spcBef>
                <a:spcPts val="1067"/>
              </a:spcBef>
              <a:buClr>
                <a:schemeClr val="dk1"/>
              </a:buClr>
              <a:buSzPts val="2250"/>
            </a:pPr>
            <a:endParaRPr sz="2400">
              <a:solidFill>
                <a:srgbClr val="000000"/>
              </a:solidFill>
              <a:latin typeface="Arial"/>
              <a:ea typeface="Arial"/>
              <a:cs typeface="Arial"/>
              <a:sym typeface="Arial"/>
            </a:endParaRPr>
          </a:p>
        </p:txBody>
      </p:sp>
      <p:sp>
        <p:nvSpPr>
          <p:cNvPr id="206" name="Google Shape;206;p32"/>
          <p:cNvSpPr txBox="1"/>
          <p:nvPr/>
        </p:nvSpPr>
        <p:spPr>
          <a:xfrm>
            <a:off x="160868" y="2297259"/>
            <a:ext cx="10189080" cy="3244143"/>
          </a:xfrm>
          <a:prstGeom prst="rect">
            <a:avLst/>
          </a:prstGeom>
          <a:noFill/>
          <a:ln>
            <a:noFill/>
          </a:ln>
        </p:spPr>
        <p:txBody>
          <a:bodyPr spcFirstLastPara="1" wrap="square" lIns="121900" tIns="60933" rIns="121900" bIns="60933" anchor="t" anchorCtr="0">
            <a:noAutofit/>
          </a:bodyPr>
          <a:lstStyle/>
          <a:p>
            <a:pPr marL="685800" indent="-685800">
              <a:buClr>
                <a:schemeClr val="dk1"/>
              </a:buClr>
              <a:buSzPct val="50000"/>
              <a:buFont typeface="Wingdings" pitchFamily="2" charset="2"/>
              <a:buChar char="v"/>
            </a:pPr>
            <a:r>
              <a:rPr lang="en-US" sz="4800" dirty="0"/>
              <a:t>Conversations become outcomes</a:t>
            </a:r>
          </a:p>
          <a:p>
            <a:pPr marL="685800" indent="-685800">
              <a:buClr>
                <a:schemeClr val="dk1"/>
              </a:buClr>
              <a:buSzPct val="50000"/>
              <a:buFont typeface="Wingdings" pitchFamily="2" charset="2"/>
              <a:buChar char="v"/>
            </a:pPr>
            <a:r>
              <a:rPr lang="en-US" sz="4800" dirty="0"/>
              <a:t>Outcomes become projects</a:t>
            </a:r>
          </a:p>
          <a:p>
            <a:pPr marL="685800" indent="-685800">
              <a:buClr>
                <a:schemeClr val="dk1"/>
              </a:buClr>
              <a:buSzPct val="50000"/>
              <a:buFont typeface="Wingdings" pitchFamily="2" charset="2"/>
              <a:buChar char="v"/>
            </a:pPr>
            <a:r>
              <a:rPr lang="en-US" sz="4800" dirty="0"/>
              <a:t>Projects become solutions</a:t>
            </a:r>
            <a:endParaRPr sz="4800"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5017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white surface with a 3D triangle texture">
            <a:extLst>
              <a:ext uri="{FF2B5EF4-FFF2-40B4-BE49-F238E27FC236}">
                <a16:creationId xmlns:a16="http://schemas.microsoft.com/office/drawing/2014/main" id="{2E84F850-16F4-4FDF-9AB7-D091AA12ACB6}"/>
              </a:ext>
            </a:extLst>
          </p:cNvPr>
          <p:cNvPicPr>
            <a:picLocks noChangeAspect="1"/>
          </p:cNvPicPr>
          <p:nvPr/>
        </p:nvPicPr>
        <p:blipFill rotWithShape="1">
          <a:blip r:embed="rId3">
            <a:duotone>
              <a:schemeClr val="accent1">
                <a:shade val="45000"/>
                <a:satMod val="135000"/>
              </a:schemeClr>
              <a:prstClr val="white"/>
            </a:duotone>
          </a:blip>
          <a:srcRect l="9091" t="3899" b="19492"/>
          <a:stretch/>
        </p:blipFill>
        <p:spPr>
          <a:xfrm>
            <a:off x="1" y="10"/>
            <a:ext cx="12191999" cy="685799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8E2BEB1C-03E8-53BB-1B9C-C851C003865A}"/>
              </a:ext>
            </a:extLst>
          </p:cNvPr>
          <p:cNvPicPr>
            <a:picLocks noChangeAspect="1"/>
          </p:cNvPicPr>
          <p:nvPr/>
        </p:nvPicPr>
        <p:blipFill>
          <a:blip r:embed="rId4"/>
          <a:stretch>
            <a:fillRect/>
          </a:stretch>
        </p:blipFill>
        <p:spPr>
          <a:xfrm>
            <a:off x="145473" y="1605475"/>
            <a:ext cx="5817889" cy="1662254"/>
          </a:xfrm>
          <a:prstGeom prst="rect">
            <a:avLst/>
          </a:prstGeom>
        </p:spPr>
      </p:pic>
      <p:pic>
        <p:nvPicPr>
          <p:cNvPr id="5" name="Picture 4" descr="A picture containing font, graphics, typography, graphic design&#10;&#10;Description automatically generated">
            <a:extLst>
              <a:ext uri="{FF2B5EF4-FFF2-40B4-BE49-F238E27FC236}">
                <a16:creationId xmlns:a16="http://schemas.microsoft.com/office/drawing/2014/main" id="{E3F07C69-529A-4581-291F-0C685AB5D625}"/>
              </a:ext>
            </a:extLst>
          </p:cNvPr>
          <p:cNvPicPr>
            <a:picLocks noChangeAspect="1"/>
          </p:cNvPicPr>
          <p:nvPr/>
        </p:nvPicPr>
        <p:blipFill>
          <a:blip r:embed="rId5"/>
          <a:stretch>
            <a:fillRect/>
          </a:stretch>
        </p:blipFill>
        <p:spPr>
          <a:xfrm>
            <a:off x="-7778" y="32786"/>
            <a:ext cx="6013726" cy="1431840"/>
          </a:xfrm>
          <a:prstGeom prst="rect">
            <a:avLst/>
          </a:prstGeom>
        </p:spPr>
      </p:pic>
      <p:pic>
        <p:nvPicPr>
          <p:cNvPr id="7" name="Picture 6" descr="A picture containing font, graphics, graphic design, screenshot&#10;&#10;Description automatically generated">
            <a:extLst>
              <a:ext uri="{FF2B5EF4-FFF2-40B4-BE49-F238E27FC236}">
                <a16:creationId xmlns:a16="http://schemas.microsoft.com/office/drawing/2014/main" id="{B9EAEFFA-0AEC-90E5-9711-F56B0D08B30C}"/>
              </a:ext>
            </a:extLst>
          </p:cNvPr>
          <p:cNvPicPr>
            <a:picLocks noChangeAspect="1"/>
          </p:cNvPicPr>
          <p:nvPr/>
        </p:nvPicPr>
        <p:blipFill>
          <a:blip r:embed="rId6"/>
          <a:stretch>
            <a:fillRect/>
          </a:stretch>
        </p:blipFill>
        <p:spPr>
          <a:xfrm>
            <a:off x="6074250" y="73735"/>
            <a:ext cx="6117749" cy="1390891"/>
          </a:xfrm>
          <a:prstGeom prst="rect">
            <a:avLst/>
          </a:prstGeom>
        </p:spPr>
      </p:pic>
      <p:pic>
        <p:nvPicPr>
          <p:cNvPr id="11" name="Picture 10" descr="A picture containing font, text, graphics, typography&#10;&#10;Description automatically generated">
            <a:extLst>
              <a:ext uri="{FF2B5EF4-FFF2-40B4-BE49-F238E27FC236}">
                <a16:creationId xmlns:a16="http://schemas.microsoft.com/office/drawing/2014/main" id="{E6D5081F-3259-0A53-7E35-27A78836496D}"/>
              </a:ext>
            </a:extLst>
          </p:cNvPr>
          <p:cNvPicPr>
            <a:picLocks noChangeAspect="1"/>
          </p:cNvPicPr>
          <p:nvPr/>
        </p:nvPicPr>
        <p:blipFill>
          <a:blip r:embed="rId7"/>
          <a:stretch>
            <a:fillRect/>
          </a:stretch>
        </p:blipFill>
        <p:spPr>
          <a:xfrm>
            <a:off x="157057" y="3386193"/>
            <a:ext cx="5848891" cy="1671112"/>
          </a:xfrm>
          <a:prstGeom prst="rect">
            <a:avLst/>
          </a:prstGeom>
        </p:spPr>
      </p:pic>
      <p:pic>
        <p:nvPicPr>
          <p:cNvPr id="20" name="Picture 19" descr="A picture containing font, text, typography, graphics&#10;&#10;Description automatically generated">
            <a:extLst>
              <a:ext uri="{FF2B5EF4-FFF2-40B4-BE49-F238E27FC236}">
                <a16:creationId xmlns:a16="http://schemas.microsoft.com/office/drawing/2014/main" id="{3D8CFF5E-094C-2970-B0E7-EBCB1DA9686A}"/>
              </a:ext>
            </a:extLst>
          </p:cNvPr>
          <p:cNvPicPr>
            <a:picLocks noChangeAspect="1"/>
          </p:cNvPicPr>
          <p:nvPr/>
        </p:nvPicPr>
        <p:blipFill>
          <a:blip r:embed="rId8"/>
          <a:stretch>
            <a:fillRect/>
          </a:stretch>
        </p:blipFill>
        <p:spPr>
          <a:xfrm>
            <a:off x="6392472" y="1601185"/>
            <a:ext cx="5224412" cy="1785008"/>
          </a:xfrm>
          <a:prstGeom prst="rect">
            <a:avLst/>
          </a:prstGeom>
        </p:spPr>
      </p:pic>
      <p:pic>
        <p:nvPicPr>
          <p:cNvPr id="6" name="Picture 5" descr="A green and black logo&#10;&#10;Description automatically generated">
            <a:extLst>
              <a:ext uri="{FF2B5EF4-FFF2-40B4-BE49-F238E27FC236}">
                <a16:creationId xmlns:a16="http://schemas.microsoft.com/office/drawing/2014/main" id="{CF4B428C-4641-3969-6AA6-95125501A89E}"/>
              </a:ext>
            </a:extLst>
          </p:cNvPr>
          <p:cNvPicPr>
            <a:picLocks noChangeAspect="1"/>
          </p:cNvPicPr>
          <p:nvPr/>
        </p:nvPicPr>
        <p:blipFill>
          <a:blip r:embed="rId9"/>
          <a:stretch>
            <a:fillRect/>
          </a:stretch>
        </p:blipFill>
        <p:spPr>
          <a:xfrm>
            <a:off x="6392472" y="3417437"/>
            <a:ext cx="5224412" cy="1785008"/>
          </a:xfrm>
          <a:prstGeom prst="rect">
            <a:avLst/>
          </a:prstGeom>
        </p:spPr>
      </p:pic>
      <p:pic>
        <p:nvPicPr>
          <p:cNvPr id="10" name="Picture 9" descr="A logo with a city in the background&#10;&#10;Description automatically generated">
            <a:extLst>
              <a:ext uri="{FF2B5EF4-FFF2-40B4-BE49-F238E27FC236}">
                <a16:creationId xmlns:a16="http://schemas.microsoft.com/office/drawing/2014/main" id="{525E1B14-9CCA-915C-B64E-4FCF103970E6}"/>
              </a:ext>
            </a:extLst>
          </p:cNvPr>
          <p:cNvPicPr>
            <a:picLocks noChangeAspect="1"/>
          </p:cNvPicPr>
          <p:nvPr/>
        </p:nvPicPr>
        <p:blipFill>
          <a:blip r:embed="rId10"/>
          <a:stretch>
            <a:fillRect/>
          </a:stretch>
        </p:blipFill>
        <p:spPr>
          <a:xfrm>
            <a:off x="3131104" y="5058356"/>
            <a:ext cx="5848892" cy="1773334"/>
          </a:xfrm>
          <a:prstGeom prst="rect">
            <a:avLst/>
          </a:prstGeom>
        </p:spPr>
      </p:pic>
    </p:spTree>
    <p:extLst>
      <p:ext uri="{BB962C8B-B14F-4D97-AF65-F5344CB8AC3E}">
        <p14:creationId xmlns:p14="http://schemas.microsoft.com/office/powerpoint/2010/main" val="13647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02C77E-0F92-CBED-373D-469D9C3B9269}"/>
              </a:ext>
            </a:extLst>
          </p:cNvPr>
          <p:cNvSpPr txBox="1"/>
          <p:nvPr/>
        </p:nvSpPr>
        <p:spPr>
          <a:xfrm>
            <a:off x="671395" y="244060"/>
            <a:ext cx="1640193" cy="923330"/>
          </a:xfrm>
          <a:prstGeom prst="rect">
            <a:avLst/>
          </a:prstGeom>
          <a:noFill/>
        </p:spPr>
        <p:txBody>
          <a:bodyPr wrap="none" rtlCol="0">
            <a:spAutoFit/>
          </a:bodyPr>
          <a:lstStyle/>
          <a:p>
            <a:r>
              <a:rPr lang="en-US" sz="5400" dirty="0">
                <a:solidFill>
                  <a:schemeClr val="accent4"/>
                </a:solidFill>
              </a:rPr>
              <a:t>2020</a:t>
            </a:r>
          </a:p>
        </p:txBody>
      </p:sp>
      <p:sp>
        <p:nvSpPr>
          <p:cNvPr id="5" name="TextBox 4">
            <a:extLst>
              <a:ext uri="{FF2B5EF4-FFF2-40B4-BE49-F238E27FC236}">
                <a16:creationId xmlns:a16="http://schemas.microsoft.com/office/drawing/2014/main" id="{491F76A1-B9FB-B5E8-E38A-1EF23D802427}"/>
              </a:ext>
            </a:extLst>
          </p:cNvPr>
          <p:cNvSpPr txBox="1"/>
          <p:nvPr/>
        </p:nvSpPr>
        <p:spPr>
          <a:xfrm>
            <a:off x="671393" y="1111210"/>
            <a:ext cx="1640193" cy="923330"/>
          </a:xfrm>
          <a:prstGeom prst="rect">
            <a:avLst/>
          </a:prstGeom>
          <a:noFill/>
        </p:spPr>
        <p:txBody>
          <a:bodyPr wrap="none" rtlCol="0">
            <a:spAutoFit/>
          </a:bodyPr>
          <a:lstStyle/>
          <a:p>
            <a:r>
              <a:rPr lang="en-US" sz="5400" dirty="0">
                <a:solidFill>
                  <a:schemeClr val="accent1"/>
                </a:solidFill>
              </a:rPr>
              <a:t>2021</a:t>
            </a:r>
          </a:p>
        </p:txBody>
      </p:sp>
      <p:sp>
        <p:nvSpPr>
          <p:cNvPr id="6" name="TextBox 5">
            <a:extLst>
              <a:ext uri="{FF2B5EF4-FFF2-40B4-BE49-F238E27FC236}">
                <a16:creationId xmlns:a16="http://schemas.microsoft.com/office/drawing/2014/main" id="{C4A6EFA8-75D6-48EB-2472-6EFD36E52212}"/>
              </a:ext>
            </a:extLst>
          </p:cNvPr>
          <p:cNvSpPr txBox="1"/>
          <p:nvPr/>
        </p:nvSpPr>
        <p:spPr>
          <a:xfrm>
            <a:off x="671393" y="3429000"/>
            <a:ext cx="1640193" cy="923330"/>
          </a:xfrm>
          <a:prstGeom prst="rect">
            <a:avLst/>
          </a:prstGeom>
          <a:noFill/>
        </p:spPr>
        <p:txBody>
          <a:bodyPr wrap="none" rtlCol="0">
            <a:spAutoFit/>
          </a:bodyPr>
          <a:lstStyle/>
          <a:p>
            <a:r>
              <a:rPr lang="en-US" sz="5400" dirty="0">
                <a:solidFill>
                  <a:srgbClr val="7030A0"/>
                </a:solidFill>
              </a:rPr>
              <a:t>2022</a:t>
            </a:r>
          </a:p>
        </p:txBody>
      </p:sp>
      <p:sp>
        <p:nvSpPr>
          <p:cNvPr id="7" name="TextBox 6">
            <a:extLst>
              <a:ext uri="{FF2B5EF4-FFF2-40B4-BE49-F238E27FC236}">
                <a16:creationId xmlns:a16="http://schemas.microsoft.com/office/drawing/2014/main" id="{13155DD3-1591-965C-CB5C-9EDE20F39EC2}"/>
              </a:ext>
            </a:extLst>
          </p:cNvPr>
          <p:cNvSpPr txBox="1"/>
          <p:nvPr/>
        </p:nvSpPr>
        <p:spPr>
          <a:xfrm>
            <a:off x="2311585" y="444115"/>
            <a:ext cx="2368725"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Package ID</a:t>
            </a:r>
          </a:p>
        </p:txBody>
      </p:sp>
      <p:sp>
        <p:nvSpPr>
          <p:cNvPr id="8" name="TextBox 7">
            <a:extLst>
              <a:ext uri="{FF2B5EF4-FFF2-40B4-BE49-F238E27FC236}">
                <a16:creationId xmlns:a16="http://schemas.microsoft.com/office/drawing/2014/main" id="{1BFB8914-03C3-3C8D-22AB-89BD6A8C7800}"/>
              </a:ext>
            </a:extLst>
          </p:cNvPr>
          <p:cNvSpPr txBox="1"/>
          <p:nvPr/>
        </p:nvSpPr>
        <p:spPr>
          <a:xfrm>
            <a:off x="2311585" y="1280998"/>
            <a:ext cx="7496558"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Communication of Retractions, Removals, and Expressions of Concern (CORREC)</a:t>
            </a:r>
          </a:p>
          <a:p>
            <a:pPr marL="457200" indent="-457200">
              <a:buFont typeface="Arial" panose="020B0604020202020204" pitchFamily="34" charset="0"/>
              <a:buChar char="•"/>
            </a:pPr>
            <a:r>
              <a:rPr lang="en-US" sz="2800" dirty="0"/>
              <a:t>Publisher-Repository Interoperability</a:t>
            </a:r>
          </a:p>
          <a:p>
            <a:pPr marL="457200" indent="-457200">
              <a:buFont typeface="Arial" panose="020B0604020202020204" pitchFamily="34" charset="0"/>
              <a:buChar char="•"/>
            </a:pPr>
            <a:r>
              <a:rPr lang="en-US" sz="2800" dirty="0"/>
              <a:t>Interoperable System of </a:t>
            </a:r>
            <a:br>
              <a:rPr lang="en-US" sz="2800" dirty="0"/>
            </a:br>
            <a:r>
              <a:rPr lang="en-US" sz="2800" dirty="0"/>
              <a:t>Controlled Digital Lending</a:t>
            </a:r>
          </a:p>
        </p:txBody>
      </p:sp>
      <p:sp>
        <p:nvSpPr>
          <p:cNvPr id="9" name="TextBox 8">
            <a:extLst>
              <a:ext uri="{FF2B5EF4-FFF2-40B4-BE49-F238E27FC236}">
                <a16:creationId xmlns:a16="http://schemas.microsoft.com/office/drawing/2014/main" id="{E9C2B181-7030-CD59-1C15-E2390D4BC14C}"/>
              </a:ext>
            </a:extLst>
          </p:cNvPr>
          <p:cNvSpPr txBox="1"/>
          <p:nvPr/>
        </p:nvSpPr>
        <p:spPr>
          <a:xfrm>
            <a:off x="2311585" y="3641375"/>
            <a:ext cx="7496558"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Multilingual/Multicultural issues (metadata and more)</a:t>
            </a:r>
          </a:p>
          <a:p>
            <a:pPr marL="457200" indent="-457200">
              <a:buFont typeface="Arial" panose="020B0604020202020204" pitchFamily="34" charset="0"/>
              <a:buChar char="•"/>
            </a:pPr>
            <a:r>
              <a:rPr lang="en-US" sz="2800" dirty="0"/>
              <a:t>User Interface in Persistent ID Transactions</a:t>
            </a:r>
          </a:p>
        </p:txBody>
      </p:sp>
      <p:sp>
        <p:nvSpPr>
          <p:cNvPr id="3" name="TextBox 2">
            <a:extLst>
              <a:ext uri="{FF2B5EF4-FFF2-40B4-BE49-F238E27FC236}">
                <a16:creationId xmlns:a16="http://schemas.microsoft.com/office/drawing/2014/main" id="{FAF7F3B1-A841-F112-6C56-F12501D52D98}"/>
              </a:ext>
            </a:extLst>
          </p:cNvPr>
          <p:cNvSpPr txBox="1"/>
          <p:nvPr/>
        </p:nvSpPr>
        <p:spPr>
          <a:xfrm>
            <a:off x="671391" y="4983370"/>
            <a:ext cx="1640193" cy="923330"/>
          </a:xfrm>
          <a:prstGeom prst="rect">
            <a:avLst/>
          </a:prstGeom>
          <a:noFill/>
        </p:spPr>
        <p:txBody>
          <a:bodyPr wrap="none" rtlCol="0">
            <a:spAutoFit/>
          </a:bodyPr>
          <a:lstStyle/>
          <a:p>
            <a:r>
              <a:rPr lang="en-US" sz="5400" dirty="0">
                <a:solidFill>
                  <a:srgbClr val="81BF32"/>
                </a:solidFill>
              </a:rPr>
              <a:t>2023</a:t>
            </a:r>
          </a:p>
        </p:txBody>
      </p:sp>
      <p:sp>
        <p:nvSpPr>
          <p:cNvPr id="4" name="TextBox 3">
            <a:extLst>
              <a:ext uri="{FF2B5EF4-FFF2-40B4-BE49-F238E27FC236}">
                <a16:creationId xmlns:a16="http://schemas.microsoft.com/office/drawing/2014/main" id="{4E2C92E7-3B8B-AFF6-B6CC-6E04E8412C02}"/>
              </a:ext>
            </a:extLst>
          </p:cNvPr>
          <p:cNvSpPr txBox="1"/>
          <p:nvPr/>
        </p:nvSpPr>
        <p:spPr>
          <a:xfrm>
            <a:off x="2347721" y="5139978"/>
            <a:ext cx="7496558"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Open Access usage data</a:t>
            </a:r>
          </a:p>
          <a:p>
            <a:pPr marL="457200" indent="-457200">
              <a:buFont typeface="Arial" panose="020B0604020202020204" pitchFamily="34" charset="0"/>
              <a:buChar char="•"/>
            </a:pPr>
            <a:r>
              <a:rPr lang="en-US" sz="2800" dirty="0"/>
              <a:t>Global metadata diversity issues</a:t>
            </a:r>
          </a:p>
        </p:txBody>
      </p:sp>
    </p:spTree>
    <p:extLst>
      <p:ext uri="{BB962C8B-B14F-4D97-AF65-F5344CB8AC3E}">
        <p14:creationId xmlns:p14="http://schemas.microsoft.com/office/powerpoint/2010/main" val="16721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C2B181-7030-CD59-1C15-E2390D4BC14C}"/>
              </a:ext>
            </a:extLst>
          </p:cNvPr>
          <p:cNvSpPr txBox="1"/>
          <p:nvPr/>
        </p:nvSpPr>
        <p:spPr>
          <a:xfrm>
            <a:off x="1179007" y="3323514"/>
            <a:ext cx="7496558" cy="2862322"/>
          </a:xfrm>
          <a:prstGeom prst="rect">
            <a:avLst/>
          </a:prstGeom>
          <a:noFill/>
        </p:spPr>
        <p:txBody>
          <a:bodyPr wrap="square" rtlCol="0">
            <a:spAutoFit/>
          </a:bodyPr>
          <a:lstStyle/>
          <a:p>
            <a:pPr marL="457200" indent="-457200">
              <a:buFont typeface="Arial" panose="020B0604020202020204" pitchFamily="34" charset="0"/>
              <a:buChar char="•"/>
            </a:pPr>
            <a:r>
              <a:rPr lang="en-US" sz="3600" dirty="0"/>
              <a:t>More than 600 Attendees</a:t>
            </a:r>
          </a:p>
          <a:p>
            <a:pPr marL="457200" indent="-457200">
              <a:buFont typeface="Arial" panose="020B0604020202020204" pitchFamily="34" charset="0"/>
              <a:buChar char="•"/>
            </a:pPr>
            <a:r>
              <a:rPr lang="en-US" sz="3600" dirty="0"/>
              <a:t>30 Countries</a:t>
            </a:r>
          </a:p>
          <a:p>
            <a:pPr marL="457200" indent="-457200">
              <a:buFont typeface="Arial" panose="020B0604020202020204" pitchFamily="34" charset="0"/>
              <a:buChar char="•"/>
            </a:pPr>
            <a:r>
              <a:rPr lang="en-US" sz="3600" dirty="0"/>
              <a:t>26% from Outside US</a:t>
            </a:r>
          </a:p>
          <a:p>
            <a:pPr marL="457200" indent="-457200">
              <a:buFont typeface="Arial" panose="020B0604020202020204" pitchFamily="34" charset="0"/>
              <a:buChar char="•"/>
            </a:pPr>
            <a:r>
              <a:rPr lang="en-US" sz="3600" dirty="0"/>
              <a:t>More than 50 ideas generated for possible future NISO work</a:t>
            </a:r>
          </a:p>
        </p:txBody>
      </p:sp>
      <p:pic>
        <p:nvPicPr>
          <p:cNvPr id="2" name="Picture 1" descr="A picture containing font, text, graphics, typography&#10;&#10;Description automatically generated">
            <a:extLst>
              <a:ext uri="{FF2B5EF4-FFF2-40B4-BE49-F238E27FC236}">
                <a16:creationId xmlns:a16="http://schemas.microsoft.com/office/drawing/2014/main" id="{BDB328D7-C3FC-ED29-D8AE-A2FC0747AC27}"/>
              </a:ext>
            </a:extLst>
          </p:cNvPr>
          <p:cNvPicPr>
            <a:picLocks noChangeAspect="1"/>
          </p:cNvPicPr>
          <p:nvPr/>
        </p:nvPicPr>
        <p:blipFill>
          <a:blip r:embed="rId3"/>
          <a:stretch>
            <a:fillRect/>
          </a:stretch>
        </p:blipFill>
        <p:spPr>
          <a:xfrm>
            <a:off x="558836" y="525223"/>
            <a:ext cx="8429300" cy="2408372"/>
          </a:xfrm>
          <a:prstGeom prst="rect">
            <a:avLst/>
          </a:prstGeom>
        </p:spPr>
      </p:pic>
    </p:spTree>
    <p:extLst>
      <p:ext uri="{BB962C8B-B14F-4D97-AF65-F5344CB8AC3E}">
        <p14:creationId xmlns:p14="http://schemas.microsoft.com/office/powerpoint/2010/main" val="260938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C2B181-7030-CD59-1C15-E2390D4BC14C}"/>
              </a:ext>
            </a:extLst>
          </p:cNvPr>
          <p:cNvSpPr txBox="1"/>
          <p:nvPr/>
        </p:nvSpPr>
        <p:spPr>
          <a:xfrm>
            <a:off x="1179007" y="2837793"/>
            <a:ext cx="8973986" cy="3046988"/>
          </a:xfrm>
          <a:prstGeom prst="rect">
            <a:avLst/>
          </a:prstGeom>
          <a:noFill/>
        </p:spPr>
        <p:txBody>
          <a:bodyPr wrap="square" rtlCol="0">
            <a:spAutoFit/>
          </a:bodyPr>
          <a:lstStyle/>
          <a:p>
            <a:pPr marL="457200" indent="-457200">
              <a:buFont typeface="Arial" panose="020B0604020202020204" pitchFamily="34" charset="0"/>
              <a:buChar char="•"/>
            </a:pPr>
            <a:r>
              <a:rPr lang="en-US" sz="3600" dirty="0"/>
              <a:t>225 Attendees in person in Baltimore</a:t>
            </a:r>
          </a:p>
          <a:p>
            <a:pPr marL="457200" indent="-457200">
              <a:buFont typeface="Arial" panose="020B0604020202020204" pitchFamily="34" charset="0"/>
              <a:buChar char="•"/>
            </a:pPr>
            <a:r>
              <a:rPr lang="en-US" sz="3600" dirty="0"/>
              <a:t>Attendees from across the community</a:t>
            </a:r>
          </a:p>
          <a:p>
            <a:pPr marL="914400" lvl="1" indent="-457200">
              <a:buFont typeface="Arial" panose="020B0604020202020204" pitchFamily="34" charset="0"/>
              <a:buChar char="•"/>
            </a:pPr>
            <a:r>
              <a:rPr lang="en-US" sz="2400" dirty="0"/>
              <a:t>31% Libraries</a:t>
            </a:r>
          </a:p>
          <a:p>
            <a:pPr marL="914400" lvl="1" indent="-457200">
              <a:buFont typeface="Arial" panose="020B0604020202020204" pitchFamily="34" charset="0"/>
              <a:buChar char="•"/>
            </a:pPr>
            <a:r>
              <a:rPr lang="en-US" sz="2400" dirty="0"/>
              <a:t>24% Suppliers or scholarly infrastructure providers</a:t>
            </a:r>
          </a:p>
          <a:p>
            <a:pPr marL="914400" lvl="1" indent="-457200">
              <a:buFont typeface="Arial" panose="020B0604020202020204" pitchFamily="34" charset="0"/>
              <a:buChar char="•"/>
            </a:pPr>
            <a:r>
              <a:rPr lang="en-US" sz="2400" dirty="0"/>
              <a:t>24% Publishers</a:t>
            </a:r>
          </a:p>
          <a:p>
            <a:pPr marL="914400" lvl="1" indent="-457200">
              <a:buFont typeface="Arial" panose="020B0604020202020204" pitchFamily="34" charset="0"/>
              <a:buChar char="•"/>
            </a:pPr>
            <a:r>
              <a:rPr lang="en-US" sz="2400" dirty="0"/>
              <a:t>Remainder from mix of government agencies, associations, consultancies, or NGOs</a:t>
            </a:r>
          </a:p>
        </p:txBody>
      </p:sp>
      <p:pic>
        <p:nvPicPr>
          <p:cNvPr id="3" name="Picture 2" descr="A logo with a city in the background&#10;&#10;Description automatically generated">
            <a:extLst>
              <a:ext uri="{FF2B5EF4-FFF2-40B4-BE49-F238E27FC236}">
                <a16:creationId xmlns:a16="http://schemas.microsoft.com/office/drawing/2014/main" id="{ADFEC0A2-5039-F1C4-BB15-2F56EBE941C1}"/>
              </a:ext>
            </a:extLst>
          </p:cNvPr>
          <p:cNvPicPr>
            <a:picLocks noChangeAspect="1"/>
          </p:cNvPicPr>
          <p:nvPr/>
        </p:nvPicPr>
        <p:blipFill>
          <a:blip r:embed="rId3"/>
          <a:stretch>
            <a:fillRect/>
          </a:stretch>
        </p:blipFill>
        <p:spPr>
          <a:xfrm>
            <a:off x="510793" y="201121"/>
            <a:ext cx="8696393" cy="2636672"/>
          </a:xfrm>
          <a:prstGeom prst="rect">
            <a:avLst/>
          </a:prstGeom>
        </p:spPr>
      </p:pic>
    </p:spTree>
    <p:extLst>
      <p:ext uri="{BB962C8B-B14F-4D97-AF65-F5344CB8AC3E}">
        <p14:creationId xmlns:p14="http://schemas.microsoft.com/office/powerpoint/2010/main" val="411418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lant, grass, sky&#10;&#10;Description automatically generated">
            <a:extLst>
              <a:ext uri="{FF2B5EF4-FFF2-40B4-BE49-F238E27FC236}">
                <a16:creationId xmlns:a16="http://schemas.microsoft.com/office/drawing/2014/main" id="{1E77900D-B882-BA65-4B9E-7BABDC830638}"/>
              </a:ext>
            </a:extLst>
          </p:cNvPr>
          <p:cNvPicPr>
            <a:picLocks noChangeAspect="1"/>
          </p:cNvPicPr>
          <p:nvPr/>
        </p:nvPicPr>
        <p:blipFill>
          <a:blip r:embed="rId2"/>
          <a:stretch>
            <a:fillRect/>
          </a:stretch>
        </p:blipFill>
        <p:spPr>
          <a:xfrm>
            <a:off x="-174172" y="-97972"/>
            <a:ext cx="12540343" cy="7053943"/>
          </a:xfrm>
          <a:prstGeom prst="rect">
            <a:avLst/>
          </a:prstGeom>
        </p:spPr>
      </p:pic>
      <p:sp>
        <p:nvSpPr>
          <p:cNvPr id="2" name="Title 1">
            <a:extLst>
              <a:ext uri="{FF2B5EF4-FFF2-40B4-BE49-F238E27FC236}">
                <a16:creationId xmlns:a16="http://schemas.microsoft.com/office/drawing/2014/main" id="{4049A419-2DCB-42BF-3C36-D86901CECDBC}"/>
              </a:ext>
            </a:extLst>
          </p:cNvPr>
          <p:cNvSpPr>
            <a:spLocks noGrp="1"/>
          </p:cNvSpPr>
          <p:nvPr>
            <p:ph type="title"/>
          </p:nvPr>
        </p:nvSpPr>
        <p:spPr>
          <a:xfrm>
            <a:off x="944799" y="449676"/>
            <a:ext cx="10302400" cy="763600"/>
          </a:xfrm>
        </p:spPr>
        <p:txBody>
          <a:bodyPr/>
          <a:lstStyle/>
          <a:p>
            <a:pPr algn="r"/>
            <a:r>
              <a:rPr lang="en-US" sz="5400" dirty="0">
                <a:solidFill>
                  <a:schemeClr val="bg1"/>
                </a:solidFill>
              </a:rPr>
              <a:t>What’s Next?</a:t>
            </a:r>
          </a:p>
        </p:txBody>
      </p:sp>
      <p:pic>
        <p:nvPicPr>
          <p:cNvPr id="7" name="Google Shape;203;p32">
            <a:extLst>
              <a:ext uri="{FF2B5EF4-FFF2-40B4-BE49-F238E27FC236}">
                <a16:creationId xmlns:a16="http://schemas.microsoft.com/office/drawing/2014/main" id="{DE19DB9F-F5E7-1694-4276-168D38029BCB}"/>
              </a:ext>
            </a:extLst>
          </p:cNvPr>
          <p:cNvPicPr preferRelativeResize="0"/>
          <p:nvPr/>
        </p:nvPicPr>
        <p:blipFill rotWithShape="1">
          <a:blip r:embed="rId3">
            <a:alphaModFix/>
          </a:blip>
          <a:srcRect/>
          <a:stretch/>
        </p:blipFill>
        <p:spPr>
          <a:xfrm>
            <a:off x="9203899" y="5660571"/>
            <a:ext cx="2988101" cy="1295400"/>
          </a:xfrm>
          <a:prstGeom prst="rect">
            <a:avLst/>
          </a:prstGeom>
          <a:noFill/>
          <a:ln>
            <a:noFill/>
          </a:ln>
        </p:spPr>
      </p:pic>
    </p:spTree>
    <p:extLst>
      <p:ext uri="{BB962C8B-B14F-4D97-AF65-F5344CB8AC3E}">
        <p14:creationId xmlns:p14="http://schemas.microsoft.com/office/powerpoint/2010/main" val="410437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99A5AAB-40EF-ACF8-7FCB-619733805513}"/>
              </a:ext>
            </a:extLst>
          </p:cNvPr>
          <p:cNvPicPr>
            <a:picLocks noChangeAspect="1"/>
          </p:cNvPicPr>
          <p:nvPr/>
        </p:nvPicPr>
        <p:blipFill rotWithShape="1">
          <a:blip r:embed="rId2"/>
          <a:srcRect r="1" b="6009"/>
          <a:stretch/>
        </p:blipFill>
        <p:spPr>
          <a:xfrm>
            <a:off x="568452" y="571500"/>
            <a:ext cx="11055096" cy="5715000"/>
          </a:xfrm>
          <a:prstGeom prst="rect">
            <a:avLst/>
          </a:prstGeom>
        </p:spPr>
      </p:pic>
      <p:sp>
        <p:nvSpPr>
          <p:cNvPr id="26" name="TextBox 25">
            <a:extLst>
              <a:ext uri="{FF2B5EF4-FFF2-40B4-BE49-F238E27FC236}">
                <a16:creationId xmlns:a16="http://schemas.microsoft.com/office/drawing/2014/main" id="{00242D1E-C1FE-3E14-C94F-9CB96264808B}"/>
              </a:ext>
            </a:extLst>
          </p:cNvPr>
          <p:cNvSpPr txBox="1"/>
          <p:nvPr/>
        </p:nvSpPr>
        <p:spPr>
          <a:xfrm>
            <a:off x="5586386" y="5435600"/>
            <a:ext cx="3780907" cy="830997"/>
          </a:xfrm>
          <a:prstGeom prst="rect">
            <a:avLst/>
          </a:prstGeom>
          <a:noFill/>
        </p:spPr>
        <p:txBody>
          <a:bodyPr wrap="none" rtlCol="0">
            <a:spAutoFit/>
          </a:bodyPr>
          <a:lstStyle/>
          <a:p>
            <a:r>
              <a:rPr lang="en-US" sz="4800" dirty="0">
                <a:solidFill>
                  <a:schemeClr val="bg1"/>
                </a:solidFill>
              </a:rPr>
              <a:t>Global Reach</a:t>
            </a:r>
          </a:p>
        </p:txBody>
      </p:sp>
    </p:spTree>
    <p:extLst>
      <p:ext uri="{BB962C8B-B14F-4D97-AF65-F5344CB8AC3E}">
        <p14:creationId xmlns:p14="http://schemas.microsoft.com/office/powerpoint/2010/main" val="2004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white surface with a 3D triangle texture">
            <a:extLst>
              <a:ext uri="{FF2B5EF4-FFF2-40B4-BE49-F238E27FC236}">
                <a16:creationId xmlns:a16="http://schemas.microsoft.com/office/drawing/2014/main" id="{2E84F850-16F4-4FDF-9AB7-D091AA12ACB6}"/>
              </a:ext>
            </a:extLst>
          </p:cNvPr>
          <p:cNvPicPr>
            <a:picLocks noChangeAspect="1"/>
          </p:cNvPicPr>
          <p:nvPr/>
        </p:nvPicPr>
        <p:blipFill rotWithShape="1">
          <a:blip r:embed="rId3">
            <a:duotone>
              <a:schemeClr val="accent1">
                <a:shade val="45000"/>
                <a:satMod val="135000"/>
              </a:schemeClr>
              <a:prstClr val="white"/>
            </a:duotone>
          </a:blip>
          <a:srcRect l="9091" t="3899" b="19492"/>
          <a:stretch/>
        </p:blipFill>
        <p:spPr>
          <a:xfrm>
            <a:off x="1" y="10"/>
            <a:ext cx="12191999" cy="6857990"/>
          </a:xfrm>
          <a:prstGeom prst="rect">
            <a:avLst/>
          </a:prstGeom>
        </p:spPr>
      </p:pic>
      <p:sp>
        <p:nvSpPr>
          <p:cNvPr id="4" name="TextBox 3">
            <a:extLst>
              <a:ext uri="{FF2B5EF4-FFF2-40B4-BE49-F238E27FC236}">
                <a16:creationId xmlns:a16="http://schemas.microsoft.com/office/drawing/2014/main" id="{136DFCB2-F8E2-6155-B655-EA435020ABCB}"/>
              </a:ext>
            </a:extLst>
          </p:cNvPr>
          <p:cNvSpPr txBox="1"/>
          <p:nvPr/>
        </p:nvSpPr>
        <p:spPr>
          <a:xfrm>
            <a:off x="5046518" y="4458837"/>
            <a:ext cx="7145481" cy="1200329"/>
          </a:xfrm>
          <a:prstGeom prst="rect">
            <a:avLst/>
          </a:prstGeom>
          <a:noFill/>
        </p:spPr>
        <p:txBody>
          <a:bodyPr wrap="square" rtlCol="0">
            <a:spAutoFit/>
          </a:bodyPr>
          <a:lstStyle/>
          <a:p>
            <a:r>
              <a:rPr lang="en-US" sz="7200" dirty="0"/>
              <a:t>http://</a:t>
            </a:r>
            <a:r>
              <a:rPr lang="en-US" sz="7200" dirty="0" err="1"/>
              <a:t>niso.plus</a:t>
            </a:r>
            <a:endParaRPr lang="en-US" sz="4800" dirty="0"/>
          </a:p>
        </p:txBody>
      </p:sp>
      <p:pic>
        <p:nvPicPr>
          <p:cNvPr id="5" name="Picture 4" descr="A logo with letters and numbers&#10;&#10;Description automatically generated with medium confidence">
            <a:extLst>
              <a:ext uri="{FF2B5EF4-FFF2-40B4-BE49-F238E27FC236}">
                <a16:creationId xmlns:a16="http://schemas.microsoft.com/office/drawing/2014/main" id="{4E3EE1F6-E7E2-824B-55B8-0BCB4C2ADC64}"/>
              </a:ext>
            </a:extLst>
          </p:cNvPr>
          <p:cNvPicPr>
            <a:picLocks noChangeAspect="1"/>
          </p:cNvPicPr>
          <p:nvPr/>
        </p:nvPicPr>
        <p:blipFill>
          <a:blip r:embed="rId4"/>
          <a:stretch>
            <a:fillRect/>
          </a:stretch>
        </p:blipFill>
        <p:spPr>
          <a:xfrm>
            <a:off x="511292" y="460171"/>
            <a:ext cx="11169416" cy="3352809"/>
          </a:xfrm>
          <a:prstGeom prst="rect">
            <a:avLst/>
          </a:prstGeom>
        </p:spPr>
      </p:pic>
      <p:pic>
        <p:nvPicPr>
          <p:cNvPr id="7" name="Picture 6" descr="A qr code with black squares&#10;&#10;Description automatically generated">
            <a:extLst>
              <a:ext uri="{FF2B5EF4-FFF2-40B4-BE49-F238E27FC236}">
                <a16:creationId xmlns:a16="http://schemas.microsoft.com/office/drawing/2014/main" id="{3968A601-B49D-43EA-AF93-B8AA60BC7B38}"/>
              </a:ext>
            </a:extLst>
          </p:cNvPr>
          <p:cNvPicPr>
            <a:picLocks noChangeAspect="1"/>
          </p:cNvPicPr>
          <p:nvPr/>
        </p:nvPicPr>
        <p:blipFill>
          <a:blip r:embed="rId5"/>
          <a:stretch>
            <a:fillRect/>
          </a:stretch>
        </p:blipFill>
        <p:spPr>
          <a:xfrm>
            <a:off x="1408385" y="3993627"/>
            <a:ext cx="2714297" cy="2714297"/>
          </a:xfrm>
          <a:prstGeom prst="rect">
            <a:avLst/>
          </a:prstGeom>
        </p:spPr>
      </p:pic>
    </p:spTree>
    <p:extLst>
      <p:ext uri="{BB962C8B-B14F-4D97-AF65-F5344CB8AC3E}">
        <p14:creationId xmlns:p14="http://schemas.microsoft.com/office/powerpoint/2010/main" val="379892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7</a:t>
            </a:fld>
            <a:endParaRPr dirty="0"/>
          </a:p>
        </p:txBody>
      </p:sp>
      <p:sp>
        <p:nvSpPr>
          <p:cNvPr id="452" name="Google Shape;452;p7"/>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453" name="Google Shape;453;p7"/>
          <p:cNvSpPr txBox="1">
            <a:spLocks noGrp="1"/>
          </p:cNvSpPr>
          <p:nvPr>
            <p:ph type="ftr" idx="4294967295"/>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454" name="Google Shape;454;p7"/>
          <p:cNvSpPr txBox="1"/>
          <p:nvPr/>
        </p:nvSpPr>
        <p:spPr>
          <a:xfrm>
            <a:off x="662066" y="1887041"/>
            <a:ext cx="10867868"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lt1"/>
                </a:solidFill>
                <a:latin typeface="Trebuchet MS"/>
                <a:ea typeface="Trebuchet MS"/>
                <a:cs typeface="Trebuchet MS"/>
                <a:sym typeface="Trebuchet MS"/>
              </a:rPr>
              <a:t>The mission of NISO is to build knowledge, foster discussion, and advance authoritative standards development through collaboration among the cultural, scholarly, scientific, and professional communities.</a:t>
            </a:r>
            <a:endParaRPr dirty="0"/>
          </a:p>
        </p:txBody>
      </p:sp>
      <p:pic>
        <p:nvPicPr>
          <p:cNvPr id="2" name="Google Shape;435;p5">
            <a:extLst>
              <a:ext uri="{FF2B5EF4-FFF2-40B4-BE49-F238E27FC236}">
                <a16:creationId xmlns:a16="http://schemas.microsoft.com/office/drawing/2014/main" id="{23B5198E-70CC-7731-5582-F8A87B013632}"/>
              </a:ext>
            </a:extLst>
          </p:cNvPr>
          <p:cNvPicPr preferRelativeResize="0"/>
          <p:nvPr/>
        </p:nvPicPr>
        <p:blipFill rotWithShape="1">
          <a:blip r:embed="rId3">
            <a:alphaModFix/>
          </a:blip>
          <a:srcRect/>
          <a:stretch/>
        </p:blipFill>
        <p:spPr>
          <a:xfrm>
            <a:off x="8587409" y="-1"/>
            <a:ext cx="3604591" cy="1610139"/>
          </a:xfrm>
          <a:prstGeom prst="rect">
            <a:avLst/>
          </a:prstGeom>
          <a:solidFill>
            <a:schemeClr val="lt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1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white surface with a 3D triangle texture">
            <a:extLst>
              <a:ext uri="{FF2B5EF4-FFF2-40B4-BE49-F238E27FC236}">
                <a16:creationId xmlns:a16="http://schemas.microsoft.com/office/drawing/2014/main" id="{2E84F850-16F4-4FDF-9AB7-D091AA12ACB6}"/>
              </a:ext>
            </a:extLst>
          </p:cNvPr>
          <p:cNvPicPr>
            <a:picLocks noChangeAspect="1"/>
          </p:cNvPicPr>
          <p:nvPr/>
        </p:nvPicPr>
        <p:blipFill rotWithShape="1">
          <a:blip r:embed="rId3">
            <a:duotone>
              <a:schemeClr val="accent1">
                <a:shade val="45000"/>
                <a:satMod val="135000"/>
              </a:schemeClr>
              <a:prstClr val="white"/>
            </a:duotone>
          </a:blip>
          <a:srcRect l="9091" t="3899" b="19492"/>
          <a:stretch/>
        </p:blipFill>
        <p:spPr>
          <a:xfrm>
            <a:off x="1" y="10"/>
            <a:ext cx="12191999" cy="6857990"/>
          </a:xfrm>
          <a:prstGeom prst="rect">
            <a:avLst/>
          </a:prstGeom>
        </p:spPr>
      </p:pic>
      <p:pic>
        <p:nvPicPr>
          <p:cNvPr id="3" name="Picture 2" descr="A logo with text overlay&#10;&#10;Description automatically generated">
            <a:extLst>
              <a:ext uri="{FF2B5EF4-FFF2-40B4-BE49-F238E27FC236}">
                <a16:creationId xmlns:a16="http://schemas.microsoft.com/office/drawing/2014/main" id="{DC1C6189-2F1E-65F4-9A26-7D2F5C1357A3}"/>
              </a:ext>
            </a:extLst>
          </p:cNvPr>
          <p:cNvPicPr>
            <a:picLocks noChangeAspect="1"/>
          </p:cNvPicPr>
          <p:nvPr/>
        </p:nvPicPr>
        <p:blipFill>
          <a:blip r:embed="rId4"/>
          <a:stretch>
            <a:fillRect/>
          </a:stretch>
        </p:blipFill>
        <p:spPr>
          <a:xfrm>
            <a:off x="3689128" y="227861"/>
            <a:ext cx="4813738" cy="1459484"/>
          </a:xfrm>
          <a:prstGeom prst="rect">
            <a:avLst/>
          </a:prstGeom>
        </p:spPr>
      </p:pic>
      <p:pic>
        <p:nvPicPr>
          <p:cNvPr id="10" name="Picture 9" descr="A picture containing building, skyline, metropolitan area, city&#10;&#10;Description automatically generated">
            <a:extLst>
              <a:ext uri="{FF2B5EF4-FFF2-40B4-BE49-F238E27FC236}">
                <a16:creationId xmlns:a16="http://schemas.microsoft.com/office/drawing/2014/main" id="{5CD2F888-29DA-34A8-D644-024E7A5D35A6}"/>
              </a:ext>
            </a:extLst>
          </p:cNvPr>
          <p:cNvPicPr>
            <a:picLocks noChangeAspect="1"/>
          </p:cNvPicPr>
          <p:nvPr/>
        </p:nvPicPr>
        <p:blipFill>
          <a:blip r:embed="rId5"/>
          <a:stretch>
            <a:fillRect/>
          </a:stretch>
        </p:blipFill>
        <p:spPr>
          <a:xfrm>
            <a:off x="651162" y="2994482"/>
            <a:ext cx="10889673" cy="3750988"/>
          </a:xfrm>
          <a:prstGeom prst="rect">
            <a:avLst/>
          </a:prstGeom>
        </p:spPr>
      </p:pic>
      <p:sp>
        <p:nvSpPr>
          <p:cNvPr id="2" name="TextBox 1">
            <a:extLst>
              <a:ext uri="{FF2B5EF4-FFF2-40B4-BE49-F238E27FC236}">
                <a16:creationId xmlns:a16="http://schemas.microsoft.com/office/drawing/2014/main" id="{9C0BA8FE-3E62-96C0-2A0E-F859141216A6}"/>
              </a:ext>
            </a:extLst>
          </p:cNvPr>
          <p:cNvSpPr txBox="1"/>
          <p:nvPr/>
        </p:nvSpPr>
        <p:spPr>
          <a:xfrm>
            <a:off x="2523257" y="2123057"/>
            <a:ext cx="7145481" cy="1200329"/>
          </a:xfrm>
          <a:prstGeom prst="rect">
            <a:avLst/>
          </a:prstGeom>
          <a:noFill/>
        </p:spPr>
        <p:txBody>
          <a:bodyPr wrap="square" rtlCol="0">
            <a:spAutoFit/>
          </a:bodyPr>
          <a:lstStyle/>
          <a:p>
            <a:pPr algn="ctr"/>
            <a:r>
              <a:rPr lang="en-US" sz="7200" dirty="0"/>
              <a:t>February 2025</a:t>
            </a:r>
            <a:endParaRPr lang="en-US" sz="4800" dirty="0"/>
          </a:p>
        </p:txBody>
      </p:sp>
    </p:spTree>
    <p:extLst>
      <p:ext uri="{BB962C8B-B14F-4D97-AF65-F5344CB8AC3E}">
        <p14:creationId xmlns:p14="http://schemas.microsoft.com/office/powerpoint/2010/main" val="21833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white surface with a 3D triangle texture">
            <a:extLst>
              <a:ext uri="{FF2B5EF4-FFF2-40B4-BE49-F238E27FC236}">
                <a16:creationId xmlns:a16="http://schemas.microsoft.com/office/drawing/2014/main" id="{2E84F850-16F4-4FDF-9AB7-D091AA12ACB6}"/>
              </a:ext>
            </a:extLst>
          </p:cNvPr>
          <p:cNvPicPr>
            <a:picLocks noChangeAspect="1"/>
          </p:cNvPicPr>
          <p:nvPr/>
        </p:nvPicPr>
        <p:blipFill rotWithShape="1">
          <a:blip r:embed="rId2">
            <a:duotone>
              <a:schemeClr val="accent1">
                <a:shade val="45000"/>
                <a:satMod val="135000"/>
              </a:schemeClr>
              <a:prstClr val="white"/>
            </a:duotone>
          </a:blip>
          <a:srcRect l="9091" t="3899" b="19492"/>
          <a:stretch/>
        </p:blipFill>
        <p:spPr>
          <a:xfrm>
            <a:off x="1" y="10"/>
            <a:ext cx="12191999" cy="6857990"/>
          </a:xfrm>
          <a:prstGeom prst="rect">
            <a:avLst/>
          </a:prstGeom>
        </p:spPr>
      </p:pic>
      <p:pic>
        <p:nvPicPr>
          <p:cNvPr id="10" name="Picture 9" descr="A picture containing font, graphics, design, graphic design&#10;&#10;Description automatically generated">
            <a:extLst>
              <a:ext uri="{FF2B5EF4-FFF2-40B4-BE49-F238E27FC236}">
                <a16:creationId xmlns:a16="http://schemas.microsoft.com/office/drawing/2014/main" id="{E02D2FED-F42C-8B8E-A364-DAE66D4E68BE}"/>
              </a:ext>
            </a:extLst>
          </p:cNvPr>
          <p:cNvPicPr>
            <a:picLocks noChangeAspect="1"/>
          </p:cNvPicPr>
          <p:nvPr/>
        </p:nvPicPr>
        <p:blipFill>
          <a:blip r:embed="rId3"/>
          <a:stretch>
            <a:fillRect/>
          </a:stretch>
        </p:blipFill>
        <p:spPr>
          <a:xfrm>
            <a:off x="-117566" y="225776"/>
            <a:ext cx="8582296" cy="8092398"/>
          </a:xfrm>
          <a:prstGeom prst="rect">
            <a:avLst/>
          </a:prstGeom>
        </p:spPr>
      </p:pic>
      <p:sp>
        <p:nvSpPr>
          <p:cNvPr id="2" name="TextBox 1">
            <a:extLst>
              <a:ext uri="{FF2B5EF4-FFF2-40B4-BE49-F238E27FC236}">
                <a16:creationId xmlns:a16="http://schemas.microsoft.com/office/drawing/2014/main" id="{92B00DDF-6A39-CE1B-A23E-A843B614D5A1}"/>
              </a:ext>
            </a:extLst>
          </p:cNvPr>
          <p:cNvSpPr txBox="1"/>
          <p:nvPr/>
        </p:nvSpPr>
        <p:spPr>
          <a:xfrm>
            <a:off x="6213566" y="5826460"/>
            <a:ext cx="5882640" cy="923330"/>
          </a:xfrm>
          <a:prstGeom prst="rect">
            <a:avLst/>
          </a:prstGeom>
          <a:noFill/>
        </p:spPr>
        <p:txBody>
          <a:bodyPr wrap="square" rtlCol="0">
            <a:spAutoFit/>
          </a:bodyPr>
          <a:lstStyle/>
          <a:p>
            <a:pPr algn="r"/>
            <a:r>
              <a:rPr lang="en-US" sz="5400" b="1" dirty="0"/>
              <a:t>http://</a:t>
            </a:r>
            <a:r>
              <a:rPr lang="en-US" sz="5400" b="1" dirty="0" err="1"/>
              <a:t>niso.plus</a:t>
            </a:r>
            <a:endParaRPr lang="en-US" sz="5400" b="1" dirty="0"/>
          </a:p>
        </p:txBody>
      </p:sp>
      <p:pic>
        <p:nvPicPr>
          <p:cNvPr id="3" name="Picture 2" descr="A qr code with black squares&#10;&#10;Description automatically generated with medium confidence">
            <a:extLst>
              <a:ext uri="{FF2B5EF4-FFF2-40B4-BE49-F238E27FC236}">
                <a16:creationId xmlns:a16="http://schemas.microsoft.com/office/drawing/2014/main" id="{D5B500B7-83AB-76A3-E152-525E684D8637}"/>
              </a:ext>
            </a:extLst>
          </p:cNvPr>
          <p:cNvPicPr>
            <a:picLocks noChangeAspect="1"/>
          </p:cNvPicPr>
          <p:nvPr/>
        </p:nvPicPr>
        <p:blipFill>
          <a:blip r:embed="rId4"/>
          <a:stretch>
            <a:fillRect/>
          </a:stretch>
        </p:blipFill>
        <p:spPr>
          <a:xfrm>
            <a:off x="9480332" y="3395683"/>
            <a:ext cx="2492470" cy="2492470"/>
          </a:xfrm>
          <a:prstGeom prst="rect">
            <a:avLst/>
          </a:prstGeom>
        </p:spPr>
      </p:pic>
    </p:spTree>
    <p:extLst>
      <p:ext uri="{BB962C8B-B14F-4D97-AF65-F5344CB8AC3E}">
        <p14:creationId xmlns:p14="http://schemas.microsoft.com/office/powerpoint/2010/main" val="168366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2"/>
          <p:cNvSpPr txBox="1">
            <a:spLocks noGrp="1"/>
          </p:cNvSpPr>
          <p:nvPr>
            <p:ph type="title"/>
          </p:nvPr>
        </p:nvSpPr>
        <p:spPr>
          <a:xfrm>
            <a:off x="893135" y="1924493"/>
            <a:ext cx="8739963" cy="18075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800"/>
              <a:buFont typeface="Trebuchet MS"/>
              <a:buNone/>
            </a:pPr>
            <a:r>
              <a:rPr lang="en-US" sz="4800" b="1" dirty="0"/>
              <a:t>Financial Report</a:t>
            </a:r>
            <a:endParaRPr dirty="0"/>
          </a:p>
        </p:txBody>
      </p:sp>
      <p:sp>
        <p:nvSpPr>
          <p:cNvPr id="620" name="Google Shape;620;p22"/>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621" name="Google Shape;621;p22"/>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622" name="Google Shape;622;p2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dirty="0"/>
          </a:p>
        </p:txBody>
      </p:sp>
    </p:spTree>
    <p:extLst>
      <p:ext uri="{BB962C8B-B14F-4D97-AF65-F5344CB8AC3E}">
        <p14:creationId xmlns:p14="http://schemas.microsoft.com/office/powerpoint/2010/main" val="3423074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2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200"/>
              <a:buFont typeface="Trebuchet MS"/>
              <a:buNone/>
            </a:pPr>
            <a:r>
              <a:rPr lang="en-US">
                <a:solidFill>
                  <a:schemeClr val="dk1"/>
                </a:solidFill>
              </a:rPr>
              <a:t>Membership Trends 1998-2022</a:t>
            </a:r>
            <a:endParaRPr lang="en-US" dirty="0"/>
          </a:p>
        </p:txBody>
      </p:sp>
      <p:sp>
        <p:nvSpPr>
          <p:cNvPr id="670" name="Google Shape;670;p2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609585" lvl="0" indent="-334423" algn="l" rtl="0">
              <a:spcBef>
                <a:spcPts val="0"/>
              </a:spcBef>
              <a:spcAft>
                <a:spcPts val="0"/>
              </a:spcAft>
              <a:buSzPts val="1400"/>
              <a:buNone/>
            </a:pPr>
            <a:endParaRPr dirty="0"/>
          </a:p>
        </p:txBody>
      </p:sp>
      <p:sp>
        <p:nvSpPr>
          <p:cNvPr id="671" name="Google Shape;671;p25"/>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smtClean="0"/>
              <a:t>73</a:t>
            </a:fld>
            <a:endParaRPr lang="en-US" dirty="0"/>
          </a:p>
        </p:txBody>
      </p:sp>
      <p:sp>
        <p:nvSpPr>
          <p:cNvPr id="672" name="Google Shape;672;p25"/>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lang="en-US" dirty="0"/>
          </a:p>
        </p:txBody>
      </p:sp>
      <p:sp>
        <p:nvSpPr>
          <p:cNvPr id="673" name="Google Shape;673;p25"/>
          <p:cNvSpPr txBox="1">
            <a:spLocks noGrp="1"/>
          </p:cNvSpPr>
          <p:nvPr>
            <p:ph type="ftr" idx="4294967295"/>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lang="en-US" dirty="0"/>
          </a:p>
        </p:txBody>
      </p:sp>
      <p:graphicFrame>
        <p:nvGraphicFramePr>
          <p:cNvPr id="3" name="Chart 2">
            <a:extLst>
              <a:ext uri="{FF2B5EF4-FFF2-40B4-BE49-F238E27FC236}">
                <a16:creationId xmlns:a16="http://schemas.microsoft.com/office/drawing/2014/main" id="{00000000-0008-0000-0000-0000AB040000}"/>
              </a:ext>
            </a:extLst>
          </p:cNvPr>
          <p:cNvGraphicFramePr>
            <a:graphicFrameLocks/>
          </p:cNvGraphicFramePr>
          <p:nvPr>
            <p:extLst>
              <p:ext uri="{D42A27DB-BD31-4B8C-83A1-F6EECF244321}">
                <p14:modId xmlns:p14="http://schemas.microsoft.com/office/powerpoint/2010/main" val="1374702825"/>
              </p:ext>
            </p:extLst>
          </p:nvPr>
        </p:nvGraphicFramePr>
        <p:xfrm>
          <a:off x="485117" y="956448"/>
          <a:ext cx="11396803" cy="52611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6"/>
          <p:cNvSpPr/>
          <p:nvPr/>
        </p:nvSpPr>
        <p:spPr>
          <a:xfrm>
            <a:off x="-227768" y="0"/>
            <a:ext cx="12419767"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i="1" dirty="0">
              <a:solidFill>
                <a:schemeClr val="dk1"/>
              </a:solidFill>
              <a:latin typeface="Poppins"/>
              <a:ea typeface="Poppins"/>
              <a:cs typeface="Poppins"/>
              <a:sym typeface="Poppins"/>
            </a:endParaRPr>
          </a:p>
        </p:txBody>
      </p:sp>
      <p:sp>
        <p:nvSpPr>
          <p:cNvPr id="684" name="Google Shape;684;p26"/>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685" name="Google Shape;685;p26"/>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686" name="Google Shape;686;p26"/>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dirty="0"/>
          </a:p>
        </p:txBody>
      </p:sp>
      <p:graphicFrame>
        <p:nvGraphicFramePr>
          <p:cNvPr id="2" name="Chart 1">
            <a:extLst>
              <a:ext uri="{FF2B5EF4-FFF2-40B4-BE49-F238E27FC236}">
                <a16:creationId xmlns:a16="http://schemas.microsoft.com/office/drawing/2014/main" id="{00000000-0008-0000-0000-0000AA040000}"/>
              </a:ext>
            </a:extLst>
          </p:cNvPr>
          <p:cNvGraphicFramePr>
            <a:graphicFrameLocks/>
          </p:cNvGraphicFramePr>
          <p:nvPr>
            <p:extLst>
              <p:ext uri="{D42A27DB-BD31-4B8C-83A1-F6EECF244321}">
                <p14:modId xmlns:p14="http://schemas.microsoft.com/office/powerpoint/2010/main" val="204961699"/>
              </p:ext>
            </p:extLst>
          </p:nvPr>
        </p:nvGraphicFramePr>
        <p:xfrm>
          <a:off x="-66100" y="101600"/>
          <a:ext cx="12096429" cy="665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27"/>
          <p:cNvSpPr/>
          <p:nvPr/>
        </p:nvSpPr>
        <p:spPr>
          <a:xfrm>
            <a:off x="0" y="0"/>
            <a:ext cx="12192000"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i="1" dirty="0">
              <a:solidFill>
                <a:schemeClr val="dk1"/>
              </a:solidFill>
              <a:latin typeface="Poppins"/>
              <a:ea typeface="Poppins"/>
              <a:cs typeface="Poppins"/>
              <a:sym typeface="Poppins"/>
            </a:endParaRPr>
          </a:p>
        </p:txBody>
      </p:sp>
      <p:sp>
        <p:nvSpPr>
          <p:cNvPr id="697" name="Google Shape;697;p27"/>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698" name="Google Shape;698;p27"/>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699" name="Google Shape;699;p27"/>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dirty="0"/>
          </a:p>
        </p:txBody>
      </p:sp>
      <p:graphicFrame>
        <p:nvGraphicFramePr>
          <p:cNvPr id="2" name="Chart 1">
            <a:extLst>
              <a:ext uri="{FF2B5EF4-FFF2-40B4-BE49-F238E27FC236}">
                <a16:creationId xmlns:a16="http://schemas.microsoft.com/office/drawing/2014/main" id="{00000000-0008-0000-0000-0000AC040000}"/>
              </a:ext>
            </a:extLst>
          </p:cNvPr>
          <p:cNvGraphicFramePr>
            <a:graphicFrameLocks/>
          </p:cNvGraphicFramePr>
          <p:nvPr>
            <p:extLst>
              <p:ext uri="{D42A27DB-BD31-4B8C-83A1-F6EECF244321}">
                <p14:modId xmlns:p14="http://schemas.microsoft.com/office/powerpoint/2010/main" val="3995480783"/>
              </p:ext>
            </p:extLst>
          </p:nvPr>
        </p:nvGraphicFramePr>
        <p:xfrm>
          <a:off x="794479" y="105788"/>
          <a:ext cx="10486296"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701" name="Google Shape;701;p27"/>
          <p:cNvSpPr txBox="1"/>
          <p:nvPr/>
        </p:nvSpPr>
        <p:spPr>
          <a:xfrm>
            <a:off x="794479" y="4989686"/>
            <a:ext cx="23856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NOTE: 2023 Breakdown of expenses isn’t yet available</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1" name="Google Shape;711;p2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3200"/>
              <a:buFont typeface="Trebuchet MS"/>
              <a:buNone/>
            </a:pPr>
            <a:r>
              <a:rPr lang="en-US" dirty="0">
                <a:solidFill>
                  <a:schemeClr val="bg1"/>
                </a:solidFill>
              </a:rPr>
              <a:t>Financial trends 1998-2023 (pre-audit)</a:t>
            </a:r>
            <a:endParaRPr dirty="0">
              <a:solidFill>
                <a:schemeClr val="bg1"/>
              </a:solidFill>
            </a:endParaRPr>
          </a:p>
        </p:txBody>
      </p:sp>
      <p:sp>
        <p:nvSpPr>
          <p:cNvPr id="713" name="Google Shape;713;p28"/>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accent1"/>
              </a:buClr>
              <a:buSzPts val="900"/>
              <a:buFont typeface="Trebuchet MS"/>
              <a:buNone/>
            </a:pPr>
            <a:fld id="{00000000-1234-1234-1234-123412341234}" type="slidenum">
              <a:rPr lang="en-US"/>
              <a:t>76</a:t>
            </a:fld>
            <a:endParaRPr dirty="0"/>
          </a:p>
        </p:txBody>
      </p:sp>
      <p:sp>
        <p:nvSpPr>
          <p:cNvPr id="714" name="Google Shape;714;p28"/>
          <p:cNvSpPr txBox="1">
            <a:spLocks noGrp="1"/>
          </p:cNvSpPr>
          <p:nvPr>
            <p:ph type="dt" idx="4294967295"/>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715" name="Google Shape;715;p28"/>
          <p:cNvSpPr txBox="1">
            <a:spLocks noGrp="1"/>
          </p:cNvSpPr>
          <p:nvPr>
            <p:ph type="ftr" idx="4294967295"/>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graphicFrame>
        <p:nvGraphicFramePr>
          <p:cNvPr id="2" name="Chart 1">
            <a:extLst>
              <a:ext uri="{FF2B5EF4-FFF2-40B4-BE49-F238E27FC236}">
                <a16:creationId xmlns:a16="http://schemas.microsoft.com/office/drawing/2014/main" id="{00000000-0008-0000-0000-0000A9040000}"/>
              </a:ext>
            </a:extLst>
          </p:cNvPr>
          <p:cNvGraphicFramePr>
            <a:graphicFrameLocks/>
          </p:cNvGraphicFramePr>
          <p:nvPr>
            <p:extLst>
              <p:ext uri="{D42A27DB-BD31-4B8C-83A1-F6EECF244321}">
                <p14:modId xmlns:p14="http://schemas.microsoft.com/office/powerpoint/2010/main" val="2140762175"/>
              </p:ext>
            </p:extLst>
          </p:nvPr>
        </p:nvGraphicFramePr>
        <p:xfrm>
          <a:off x="800355" y="1421056"/>
          <a:ext cx="10587555" cy="532136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29"/>
          <p:cNvSpPr txBox="1">
            <a:spLocks noGrp="1"/>
          </p:cNvSpPr>
          <p:nvPr>
            <p:ph type="title"/>
          </p:nvPr>
        </p:nvSpPr>
        <p:spPr>
          <a:xfrm>
            <a:off x="893135" y="1924493"/>
            <a:ext cx="8739963" cy="18075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800"/>
              <a:buFont typeface="Trebuchet MS"/>
              <a:buNone/>
            </a:pPr>
            <a:r>
              <a:rPr lang="en-US" sz="4800" b="1" dirty="0"/>
              <a:t>Looking Forward</a:t>
            </a:r>
            <a:endParaRPr dirty="0"/>
          </a:p>
        </p:txBody>
      </p:sp>
      <p:sp>
        <p:nvSpPr>
          <p:cNvPr id="726" name="Google Shape;726;p29"/>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727" name="Google Shape;727;p29"/>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728" name="Google Shape;728;p29"/>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grpSp>
        <p:nvGrpSpPr>
          <p:cNvPr id="736" name="Google Shape;736;p30"/>
          <p:cNvGrpSpPr/>
          <p:nvPr/>
        </p:nvGrpSpPr>
        <p:grpSpPr>
          <a:xfrm>
            <a:off x="0" y="-8467"/>
            <a:ext cx="12192000" cy="6866467"/>
            <a:chOff x="0" y="-8467"/>
            <a:chExt cx="12192000" cy="6866467"/>
          </a:xfrm>
        </p:grpSpPr>
        <p:cxnSp>
          <p:nvCxnSpPr>
            <p:cNvPr id="737" name="Google Shape;737;p30"/>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738" name="Google Shape;738;p30"/>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739" name="Google Shape;739;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a:lstStyle/>
            <a:p>
              <a:endParaRPr lang="en-US"/>
            </a:p>
          </p:txBody>
        </p:sp>
        <p:sp>
          <p:nvSpPr>
            <p:cNvPr id="740" name="Google Shape;740;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US"/>
            </a:p>
          </p:txBody>
        </p:sp>
        <p:sp>
          <p:nvSpPr>
            <p:cNvPr id="741" name="Google Shape;741;p30"/>
            <p:cNvSpPr/>
            <p:nvPr/>
          </p:nvSpPr>
          <p:spPr>
            <a:xfrm>
              <a:off x="8932333" y="3048000"/>
              <a:ext cx="3259667" cy="3810000"/>
            </a:xfrm>
            <a:prstGeom prst="triangle">
              <a:avLst>
                <a:gd name="adj" fmla="val 100000"/>
              </a:avLst>
            </a:prstGeom>
            <a:solidFill>
              <a:srgbClr val="36609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66092">
                <a:alpha val="49803"/>
              </a:srgbClr>
            </a:solidFill>
            <a:ln>
              <a:noFill/>
            </a:ln>
          </p:spPr>
          <p:txBody>
            <a:bodyPr/>
            <a:lstStyle/>
            <a:p>
              <a:endParaRPr lang="en-US"/>
            </a:p>
          </p:txBody>
        </p:sp>
        <p:sp>
          <p:nvSpPr>
            <p:cNvPr id="743" name="Google Shape;743;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a:lstStyle/>
            <a:p>
              <a:endParaRPr lang="en-US"/>
            </a:p>
          </p:txBody>
        </p:sp>
        <p:sp>
          <p:nvSpPr>
            <p:cNvPr id="744" name="Google Shape;744;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5D0900">
                <a:alpha val="80000"/>
              </a:srgbClr>
            </a:solidFill>
            <a:ln>
              <a:noFill/>
            </a:ln>
          </p:spPr>
          <p:txBody>
            <a:bodyPr/>
            <a:lstStyle/>
            <a:p>
              <a:endParaRPr lang="en-US"/>
            </a:p>
          </p:txBody>
        </p:sp>
        <p:sp>
          <p:nvSpPr>
            <p:cNvPr id="745" name="Google Shape;745;p30"/>
            <p:cNvSpPr/>
            <p:nvPr/>
          </p:nvSpPr>
          <p:spPr>
            <a:xfrm>
              <a:off x="10371666" y="3589867"/>
              <a:ext cx="1817159" cy="3268133"/>
            </a:xfrm>
            <a:prstGeom prst="triangle">
              <a:avLst>
                <a:gd name="adj" fmla="val 100000"/>
              </a:avLst>
            </a:prstGeom>
            <a:solidFill>
              <a:srgbClr val="36609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30"/>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47" name="Google Shape;747;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rebuchet MS"/>
              <a:ea typeface="Trebuchet MS"/>
              <a:cs typeface="Trebuchet MS"/>
              <a:sym typeface="Trebuchet MS"/>
            </a:endParaRPr>
          </a:p>
        </p:txBody>
      </p:sp>
      <p:sp>
        <p:nvSpPr>
          <p:cNvPr id="759" name="Google Shape;759;p30"/>
          <p:cNvSpPr txBox="1">
            <a:spLocks noGrp="1"/>
          </p:cNvSpPr>
          <p:nvPr>
            <p:ph type="title"/>
          </p:nvPr>
        </p:nvSpPr>
        <p:spPr>
          <a:xfrm>
            <a:off x="270130" y="1378252"/>
            <a:ext cx="3547581" cy="409302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66092"/>
              </a:buClr>
              <a:buSzPts val="3200"/>
              <a:buFont typeface="Trebuchet MS"/>
              <a:buNone/>
            </a:pPr>
            <a:r>
              <a:rPr lang="en-US" sz="4400" dirty="0">
                <a:solidFill>
                  <a:srgbClr val="366092"/>
                </a:solidFill>
              </a:rPr>
              <a:t>Welcome New NISO Directors (2024-27)</a:t>
            </a:r>
            <a:endParaRPr dirty="0"/>
          </a:p>
        </p:txBody>
      </p:sp>
      <p:sp>
        <p:nvSpPr>
          <p:cNvPr id="762" name="Google Shape;762;p30"/>
          <p:cNvSpPr txBox="1">
            <a:spLocks noGrp="1"/>
          </p:cNvSpPr>
          <p:nvPr>
            <p:ph type="sldNum" idx="12"/>
          </p:nvPr>
        </p:nvSpPr>
        <p:spPr>
          <a:xfrm>
            <a:off x="10529090" y="6041362"/>
            <a:ext cx="683339"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600"/>
              </a:spcAft>
              <a:buClr>
                <a:srgbClr val="FFFFFF"/>
              </a:buClr>
              <a:buSzPts val="900"/>
              <a:buFont typeface="Trebuchet MS"/>
              <a:buNone/>
            </a:pPr>
            <a:fld id="{00000000-1234-1234-1234-123412341234}" type="slidenum">
              <a:rPr lang="en-US">
                <a:solidFill>
                  <a:srgbClr val="FFFFFF"/>
                </a:solidFill>
              </a:rPr>
              <a:t>78</a:t>
            </a:fld>
            <a:endParaRPr dirty="0">
              <a:solidFill>
                <a:srgbClr val="FFFFFF"/>
              </a:solidFill>
            </a:endParaRPr>
          </a:p>
        </p:txBody>
      </p:sp>
      <p:sp>
        <p:nvSpPr>
          <p:cNvPr id="748" name="Google Shape;748;p30"/>
          <p:cNvSpPr txBox="1">
            <a:spLocks noGrp="1"/>
          </p:cNvSpPr>
          <p:nvPr>
            <p:ph type="dt" idx="4294967295"/>
          </p:nvPr>
        </p:nvSpPr>
        <p:spPr>
          <a:xfrm>
            <a:off x="0" y="6042025"/>
            <a:ext cx="912813" cy="365125"/>
          </a:xfrm>
          <a:prstGeom prst="rect">
            <a:avLst/>
          </a:prstGeom>
          <a:noFill/>
          <a:ln>
            <a:noFill/>
          </a:ln>
        </p:spPr>
        <p:txBody>
          <a:bodyPr spcFirstLastPara="1" wrap="square" lIns="91425" tIns="45700" rIns="91425" bIns="45700" anchor="ctr" anchorCtr="0">
            <a:normAutofit fontScale="92500" lnSpcReduction="20000"/>
          </a:bodyPr>
          <a:lstStyle/>
          <a:p>
            <a:pPr marL="0" lvl="0" indent="0" algn="r" rtl="0">
              <a:spcBef>
                <a:spcPts val="0"/>
              </a:spcBef>
              <a:spcAft>
                <a:spcPts val="0"/>
              </a:spcAft>
              <a:buNone/>
            </a:pPr>
            <a:r>
              <a:rPr lang="en-US"/>
              <a:t>June 25, 2024</a:t>
            </a:r>
            <a:endParaRPr dirty="0"/>
          </a:p>
        </p:txBody>
      </p:sp>
      <p:sp>
        <p:nvSpPr>
          <p:cNvPr id="761" name="Google Shape;761;p30"/>
          <p:cNvSpPr txBox="1">
            <a:spLocks noGrp="1"/>
          </p:cNvSpPr>
          <p:nvPr>
            <p:ph type="ftr" idx="4294967295"/>
          </p:nvPr>
        </p:nvSpPr>
        <p:spPr>
          <a:xfrm>
            <a:off x="6638925" y="6042025"/>
            <a:ext cx="5553075"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latin typeface="Trebuchet MS"/>
                <a:ea typeface="Trebuchet MS"/>
                <a:cs typeface="Trebuchet MS"/>
                <a:sym typeface="Trebuchet MS"/>
              </a:rPr>
              <a:t>2024 NISO Annual Membership Meeting</a:t>
            </a:r>
            <a:endParaRPr dirty="0"/>
          </a:p>
        </p:txBody>
      </p:sp>
      <p:grpSp>
        <p:nvGrpSpPr>
          <p:cNvPr id="749" name="Google Shape;749;p30"/>
          <p:cNvGrpSpPr/>
          <p:nvPr/>
        </p:nvGrpSpPr>
        <p:grpSpPr>
          <a:xfrm>
            <a:off x="979068" y="-8467"/>
            <a:ext cx="4766733" cy="6866467"/>
            <a:chOff x="7425267" y="-8467"/>
            <a:chExt cx="4766733" cy="6866467"/>
          </a:xfrm>
        </p:grpSpPr>
        <p:cxnSp>
          <p:nvCxnSpPr>
            <p:cNvPr id="750" name="Google Shape;750;p30"/>
            <p:cNvCxnSpPr/>
            <p:nvPr/>
          </p:nvCxnSpPr>
          <p:spPr>
            <a:xfrm>
              <a:off x="9371012" y="0"/>
              <a:ext cx="1219200" cy="6858000"/>
            </a:xfrm>
            <a:prstGeom prst="straightConnector1">
              <a:avLst/>
            </a:prstGeom>
            <a:noFill/>
            <a:ln w="9525" cap="flat" cmpd="sng">
              <a:solidFill>
                <a:srgbClr val="BFBFBF">
                  <a:alpha val="74901"/>
                </a:srgbClr>
              </a:solidFill>
              <a:prstDash val="solid"/>
              <a:round/>
              <a:headEnd type="none" w="sm" len="sm"/>
              <a:tailEnd type="none" w="sm" len="sm"/>
            </a:ln>
          </p:spPr>
        </p:cxnSp>
        <p:cxnSp>
          <p:nvCxnSpPr>
            <p:cNvPr id="751" name="Google Shape;751;p30"/>
            <p:cNvCxnSpPr/>
            <p:nvPr/>
          </p:nvCxnSpPr>
          <p:spPr>
            <a:xfrm flipH="1">
              <a:off x="7425267" y="3681413"/>
              <a:ext cx="4763558" cy="3176587"/>
            </a:xfrm>
            <a:prstGeom prst="straightConnector1">
              <a:avLst/>
            </a:prstGeom>
            <a:noFill/>
            <a:ln w="9525" cap="flat" cmpd="sng">
              <a:solidFill>
                <a:srgbClr val="BFBFBF">
                  <a:alpha val="80000"/>
                </a:srgbClr>
              </a:solidFill>
              <a:prstDash val="solid"/>
              <a:round/>
              <a:headEnd type="none" w="sm" len="sm"/>
              <a:tailEnd type="none" w="sm" len="sm"/>
            </a:ln>
          </p:spPr>
        </p:cxnSp>
        <p:sp>
          <p:nvSpPr>
            <p:cNvPr id="752" name="Google Shape;752;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a:lstStyle/>
            <a:p>
              <a:endParaRPr lang="en-US"/>
            </a:p>
          </p:txBody>
        </p:sp>
        <p:sp>
          <p:nvSpPr>
            <p:cNvPr id="753" name="Google Shape;753;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US"/>
            </a:p>
          </p:txBody>
        </p:sp>
        <p:sp>
          <p:nvSpPr>
            <p:cNvPr id="754" name="Google Shape;754;p30"/>
            <p:cNvSpPr/>
            <p:nvPr/>
          </p:nvSpPr>
          <p:spPr>
            <a:xfrm>
              <a:off x="8932333" y="3048000"/>
              <a:ext cx="3259667" cy="3810000"/>
            </a:xfrm>
            <a:prstGeom prst="triangle">
              <a:avLst>
                <a:gd name="adj" fmla="val 100000"/>
              </a:avLst>
            </a:prstGeom>
            <a:solidFill>
              <a:srgbClr val="366092">
                <a:alpha val="7176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66092">
                <a:alpha val="60000"/>
              </a:srgbClr>
            </a:solidFill>
            <a:ln>
              <a:noFill/>
            </a:ln>
          </p:spPr>
          <p:txBody>
            <a:bodyPr/>
            <a:lstStyle/>
            <a:p>
              <a:endParaRPr lang="en-US"/>
            </a:p>
          </p:txBody>
        </p:sp>
        <p:sp>
          <p:nvSpPr>
            <p:cNvPr id="756" name="Google Shape;756;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93B3D7">
                <a:alpha val="69803"/>
              </a:srgbClr>
            </a:solidFill>
            <a:ln>
              <a:noFill/>
            </a:ln>
          </p:spPr>
          <p:txBody>
            <a:bodyPr/>
            <a:lstStyle/>
            <a:p>
              <a:endParaRPr lang="en-US"/>
            </a:p>
          </p:txBody>
        </p:sp>
        <p:sp>
          <p:nvSpPr>
            <p:cNvPr id="757" name="Google Shape;757;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a:lstStyle/>
            <a:p>
              <a:endParaRPr lang="en-US"/>
            </a:p>
          </p:txBody>
        </p:sp>
        <p:sp>
          <p:nvSpPr>
            <p:cNvPr id="758" name="Google Shape;758;p3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60" name="Google Shape;760;p30"/>
          <p:cNvSpPr/>
          <p:nvPr/>
        </p:nvSpPr>
        <p:spPr>
          <a:xfrm>
            <a:off x="5742625" y="0"/>
            <a:ext cx="644937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Trebuchet MS"/>
              <a:ea typeface="Trebuchet MS"/>
              <a:cs typeface="Trebuchet MS"/>
              <a:sym typeface="Trebuchet MS"/>
            </a:endParaRPr>
          </a:p>
        </p:txBody>
      </p:sp>
      <p:grpSp>
        <p:nvGrpSpPr>
          <p:cNvPr id="9" name="Group 8">
            <a:extLst>
              <a:ext uri="{FF2B5EF4-FFF2-40B4-BE49-F238E27FC236}">
                <a16:creationId xmlns:a16="http://schemas.microsoft.com/office/drawing/2014/main" id="{5C72EFA2-971B-E4AA-E71E-1B7A01517DBC}"/>
              </a:ext>
            </a:extLst>
          </p:cNvPr>
          <p:cNvGrpSpPr/>
          <p:nvPr/>
        </p:nvGrpSpPr>
        <p:grpSpPr>
          <a:xfrm>
            <a:off x="4843890" y="450850"/>
            <a:ext cx="6789310" cy="6047846"/>
            <a:chOff x="4843890" y="450850"/>
            <a:chExt cx="6736321" cy="7343122"/>
          </a:xfrm>
        </p:grpSpPr>
        <p:sp>
          <p:nvSpPr>
            <p:cNvPr id="3" name="Google Shape;774;p30">
              <a:extLst>
                <a:ext uri="{FF2B5EF4-FFF2-40B4-BE49-F238E27FC236}">
                  <a16:creationId xmlns:a16="http://schemas.microsoft.com/office/drawing/2014/main" id="{BFB3A511-16EB-D68F-CE52-F65C6B9117AC}"/>
                </a:ext>
              </a:extLst>
            </p:cNvPr>
            <p:cNvSpPr/>
            <p:nvPr/>
          </p:nvSpPr>
          <p:spPr>
            <a:xfrm>
              <a:off x="4887398" y="6502797"/>
              <a:ext cx="6692813" cy="1291175"/>
            </a:xfrm>
            <a:prstGeom prst="roundRect">
              <a:avLst>
                <a:gd name="adj" fmla="val 16667"/>
              </a:avLst>
            </a:prstGeom>
            <a:gradFill>
              <a:gsLst>
                <a:gs pos="0">
                  <a:srgbClr val="FEAB3D"/>
                </a:gs>
                <a:gs pos="78000">
                  <a:srgbClr val="F29A09"/>
                </a:gs>
                <a:gs pos="100000">
                  <a:srgbClr val="F29A09"/>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 name="Group 6">
              <a:extLst>
                <a:ext uri="{FF2B5EF4-FFF2-40B4-BE49-F238E27FC236}">
                  <a16:creationId xmlns:a16="http://schemas.microsoft.com/office/drawing/2014/main" id="{1601AC21-6B5B-1AEF-A33B-BB18CD0FF065}"/>
                </a:ext>
              </a:extLst>
            </p:cNvPr>
            <p:cNvGrpSpPr/>
            <p:nvPr/>
          </p:nvGrpSpPr>
          <p:grpSpPr>
            <a:xfrm>
              <a:off x="4843890" y="450850"/>
              <a:ext cx="6700510" cy="5955637"/>
              <a:chOff x="4843890" y="450850"/>
              <a:chExt cx="6700510" cy="5955637"/>
            </a:xfrm>
          </p:grpSpPr>
          <p:sp>
            <p:nvSpPr>
              <p:cNvPr id="764" name="Google Shape;764;p30"/>
              <p:cNvSpPr/>
              <p:nvPr/>
            </p:nvSpPr>
            <p:spPr>
              <a:xfrm>
                <a:off x="4843890" y="450850"/>
                <a:ext cx="6692813" cy="1667518"/>
              </a:xfrm>
              <a:prstGeom prst="roundRect">
                <a:avLst>
                  <a:gd name="adj" fmla="val 16667"/>
                </a:avLst>
              </a:prstGeom>
              <a:gradFill>
                <a:gsLst>
                  <a:gs pos="0">
                    <a:schemeClr val="accent3"/>
                  </a:gs>
                  <a:gs pos="78000">
                    <a:schemeClr val="accent3"/>
                  </a:gs>
                  <a:gs pos="100000">
                    <a:schemeClr val="accent3"/>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30"/>
              <p:cNvSpPr txBox="1"/>
              <p:nvPr/>
            </p:nvSpPr>
            <p:spPr>
              <a:xfrm>
                <a:off x="4915512" y="731308"/>
                <a:ext cx="6621191" cy="1165115"/>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b="1" dirty="0">
                    <a:solidFill>
                      <a:schemeClr val="dk1"/>
                    </a:solidFill>
                    <a:latin typeface="Trebuchet MS"/>
                    <a:ea typeface="Trebuchet MS"/>
                    <a:cs typeface="Trebuchet MS"/>
                    <a:sym typeface="Trebuchet MS"/>
                  </a:rPr>
                  <a:t>Jonathan Clark,</a:t>
                </a:r>
                <a:r>
                  <a:rPr lang="en-US" sz="1900" dirty="0">
                    <a:solidFill>
                      <a:schemeClr val="dk1"/>
                    </a:solidFill>
                    <a:latin typeface="Trebuchet MS"/>
                    <a:ea typeface="Trebuchet MS"/>
                    <a:cs typeface="Trebuchet MS"/>
                    <a:sym typeface="Trebuchet MS"/>
                  </a:rPr>
                  <a:t> Principal, Independent Consultant and Managing Agent DOI Foundation</a:t>
                </a:r>
                <a:br>
                  <a:rPr lang="en-US" sz="1900" dirty="0">
                    <a:solidFill>
                      <a:schemeClr val="dk1"/>
                    </a:solidFill>
                    <a:latin typeface="Trebuchet MS"/>
                    <a:ea typeface="Trebuchet MS"/>
                    <a:cs typeface="Trebuchet MS"/>
                    <a:sym typeface="Trebuchet MS"/>
                  </a:rPr>
                </a:br>
                <a:r>
                  <a:rPr lang="en-US" sz="1900" dirty="0">
                    <a:solidFill>
                      <a:schemeClr val="dk1"/>
                    </a:solidFill>
                    <a:latin typeface="Trebuchet MS"/>
                    <a:ea typeface="Trebuchet MS"/>
                    <a:cs typeface="Trebuchet MS"/>
                    <a:sym typeface="Trebuchet MS"/>
                  </a:rPr>
                  <a:t>elected Vice Chair of the NISO Board.</a:t>
                </a:r>
                <a:endParaRPr dirty="0"/>
              </a:p>
            </p:txBody>
          </p:sp>
          <p:sp>
            <p:nvSpPr>
              <p:cNvPr id="770" name="Google Shape;770;p30"/>
              <p:cNvSpPr/>
              <p:nvPr/>
            </p:nvSpPr>
            <p:spPr>
              <a:xfrm>
                <a:off x="4851587" y="2340341"/>
                <a:ext cx="6692813" cy="1291175"/>
              </a:xfrm>
              <a:prstGeom prst="roundRect">
                <a:avLst>
                  <a:gd name="adj" fmla="val 16667"/>
                </a:avLst>
              </a:prstGeom>
              <a:gradFill>
                <a:gsLst>
                  <a:gs pos="0">
                    <a:srgbClr val="FEAB3D"/>
                  </a:gs>
                  <a:gs pos="78000">
                    <a:srgbClr val="F29A09"/>
                  </a:gs>
                  <a:gs pos="100000">
                    <a:srgbClr val="F29A09"/>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2" name="Google Shape;772;p30"/>
              <p:cNvSpPr/>
              <p:nvPr/>
            </p:nvSpPr>
            <p:spPr>
              <a:xfrm>
                <a:off x="4851587" y="3727827"/>
                <a:ext cx="6692813" cy="1291175"/>
              </a:xfrm>
              <a:prstGeom prst="roundRect">
                <a:avLst>
                  <a:gd name="adj" fmla="val 16667"/>
                </a:avLst>
              </a:prstGeom>
              <a:gradFill>
                <a:gsLst>
                  <a:gs pos="0">
                    <a:srgbClr val="FEAB3D"/>
                  </a:gs>
                  <a:gs pos="78000">
                    <a:srgbClr val="F29A09"/>
                  </a:gs>
                  <a:gs pos="100000">
                    <a:srgbClr val="F29A09"/>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773;p30"/>
              <p:cNvSpPr txBox="1"/>
              <p:nvPr/>
            </p:nvSpPr>
            <p:spPr>
              <a:xfrm>
                <a:off x="4915513" y="2395843"/>
                <a:ext cx="6621191" cy="1165115"/>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b="1" dirty="0">
                    <a:solidFill>
                      <a:schemeClr val="dk1"/>
                    </a:solidFill>
                    <a:latin typeface="Trebuchet MS"/>
                    <a:ea typeface="Trebuchet MS"/>
                    <a:cs typeface="Trebuchet MS"/>
                    <a:sym typeface="Trebuchet MS"/>
                  </a:rPr>
                  <a:t>Trevor A. Dawes, </a:t>
                </a:r>
                <a:r>
                  <a:rPr lang="en-US" sz="1900" dirty="0">
                    <a:solidFill>
                      <a:schemeClr val="dk1"/>
                    </a:solidFill>
                    <a:latin typeface="Trebuchet MS"/>
                    <a:ea typeface="Trebuchet MS"/>
                    <a:cs typeface="Trebuchet MS"/>
                    <a:sym typeface="Trebuchet MS"/>
                  </a:rPr>
                  <a:t>Vice Provost for Libraries and Museums and May Morris University Librarian, University of Delaware (re-elected)</a:t>
                </a:r>
                <a:endParaRPr dirty="0"/>
              </a:p>
            </p:txBody>
          </p:sp>
          <p:sp>
            <p:nvSpPr>
              <p:cNvPr id="774" name="Google Shape;774;p30"/>
              <p:cNvSpPr/>
              <p:nvPr/>
            </p:nvSpPr>
            <p:spPr>
              <a:xfrm>
                <a:off x="4851587" y="5115312"/>
                <a:ext cx="6692813" cy="1291175"/>
              </a:xfrm>
              <a:prstGeom prst="roundRect">
                <a:avLst>
                  <a:gd name="adj" fmla="val 16667"/>
                </a:avLst>
              </a:prstGeom>
              <a:gradFill>
                <a:gsLst>
                  <a:gs pos="0">
                    <a:srgbClr val="FEAB3D"/>
                  </a:gs>
                  <a:gs pos="78000">
                    <a:srgbClr val="F29A09"/>
                  </a:gs>
                  <a:gs pos="100000">
                    <a:srgbClr val="F29A09"/>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5" name="Google Shape;775;p30"/>
              <p:cNvSpPr txBox="1"/>
              <p:nvPr/>
            </p:nvSpPr>
            <p:spPr>
              <a:xfrm>
                <a:off x="4887398" y="5178342"/>
                <a:ext cx="6621191" cy="1165115"/>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b="1" dirty="0">
                    <a:solidFill>
                      <a:schemeClr val="dk1"/>
                    </a:solidFill>
                    <a:latin typeface="Trebuchet MS"/>
                    <a:ea typeface="Trebuchet MS"/>
                    <a:cs typeface="Trebuchet MS"/>
                    <a:sym typeface="Trebuchet MS"/>
                  </a:rPr>
                  <a:t>Jill Morris,</a:t>
                </a:r>
                <a:r>
                  <a:rPr lang="en-US" sz="1900" dirty="0">
                    <a:solidFill>
                      <a:schemeClr val="dk1"/>
                    </a:solidFill>
                    <a:latin typeface="Trebuchet MS"/>
                    <a:ea typeface="Trebuchet MS"/>
                    <a:cs typeface="Trebuchet MS"/>
                    <a:sym typeface="Trebuchet MS"/>
                  </a:rPr>
                  <a:t> Executive Director, PALCI, the Partnership for Academic Library Collaboration and Innovation</a:t>
                </a:r>
                <a:endParaRPr lang="en-US" dirty="0"/>
              </a:p>
            </p:txBody>
          </p:sp>
          <p:sp>
            <p:nvSpPr>
              <p:cNvPr id="771" name="Google Shape;771;p30"/>
              <p:cNvSpPr txBox="1"/>
              <p:nvPr/>
            </p:nvSpPr>
            <p:spPr>
              <a:xfrm>
                <a:off x="4867249" y="3771327"/>
                <a:ext cx="6621191" cy="1165115"/>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b="1" dirty="0">
                    <a:solidFill>
                      <a:schemeClr val="dk1"/>
                    </a:solidFill>
                    <a:latin typeface="Trebuchet MS"/>
                    <a:ea typeface="Trebuchet MS"/>
                    <a:cs typeface="Trebuchet MS"/>
                    <a:sym typeface="Trebuchet MS"/>
                  </a:rPr>
                  <a:t>Jenny Mathias, </a:t>
                </a:r>
                <a:r>
                  <a:rPr lang="en-US" sz="1900" dirty="0">
                    <a:solidFill>
                      <a:schemeClr val="dk1"/>
                    </a:solidFill>
                    <a:latin typeface="Trebuchet MS"/>
                    <a:ea typeface="Trebuchet MS"/>
                    <a:cs typeface="Trebuchet MS"/>
                    <a:sym typeface="Trebuchet MS"/>
                  </a:rPr>
                  <a:t>Global Marketing and Operations Director, Cambridge University Press and Assessment</a:t>
                </a:r>
                <a:endParaRPr dirty="0"/>
              </a:p>
            </p:txBody>
          </p:sp>
        </p:grpSp>
        <p:sp>
          <p:nvSpPr>
            <p:cNvPr id="4" name="Google Shape;775;p30">
              <a:extLst>
                <a:ext uri="{FF2B5EF4-FFF2-40B4-BE49-F238E27FC236}">
                  <a16:creationId xmlns:a16="http://schemas.microsoft.com/office/drawing/2014/main" id="{D3C388E3-54D8-8343-4E10-6BB323B77159}"/>
                </a:ext>
              </a:extLst>
            </p:cNvPr>
            <p:cNvSpPr txBox="1"/>
            <p:nvPr/>
          </p:nvSpPr>
          <p:spPr>
            <a:xfrm>
              <a:off x="4923209" y="6565828"/>
              <a:ext cx="6621191" cy="99983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b="1" dirty="0">
                  <a:solidFill>
                    <a:schemeClr val="dk1"/>
                  </a:solidFill>
                  <a:latin typeface="Trebuchet MS"/>
                  <a:ea typeface="Trebuchet MS"/>
                  <a:cs typeface="Trebuchet MS"/>
                  <a:sym typeface="Trebuchet MS"/>
                </a:rPr>
                <a:t>Emily </a:t>
              </a:r>
              <a:r>
                <a:rPr lang="en-US" sz="1900" b="1" dirty="0" err="1">
                  <a:solidFill>
                    <a:schemeClr val="dk1"/>
                  </a:solidFill>
                  <a:latin typeface="Trebuchet MS"/>
                  <a:ea typeface="Trebuchet MS"/>
                  <a:cs typeface="Trebuchet MS"/>
                  <a:sym typeface="Trebuchet MS"/>
                </a:rPr>
                <a:t>Singley</a:t>
              </a:r>
              <a:r>
                <a:rPr lang="en-US" sz="1900" b="1" dirty="0">
                  <a:solidFill>
                    <a:schemeClr val="dk1"/>
                  </a:solidFill>
                  <a:latin typeface="Trebuchet MS"/>
                  <a:ea typeface="Trebuchet MS"/>
                  <a:cs typeface="Trebuchet MS"/>
                  <a:sym typeface="Trebuchet MS"/>
                </a:rPr>
                <a:t>, </a:t>
              </a:r>
              <a:r>
                <a:rPr lang="en-US" sz="1900" dirty="0">
                  <a:solidFill>
                    <a:schemeClr val="dk1"/>
                  </a:solidFill>
                  <a:latin typeface="Trebuchet MS"/>
                  <a:ea typeface="Trebuchet MS"/>
                  <a:cs typeface="Trebuchet MS"/>
                  <a:sym typeface="Trebuchet MS"/>
                </a:rPr>
                <a:t>Vice President, North American Library Relations, Elsevier</a:t>
              </a:r>
              <a:endParaRPr lang="en-US" dirty="0"/>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3600"/>
              <a:buFont typeface="Trebuchet MS"/>
              <a:buNone/>
            </a:pPr>
            <a:r>
              <a:rPr lang="en-US" dirty="0"/>
              <a:t>Strategies for Growth</a:t>
            </a:r>
            <a:endParaRPr dirty="0"/>
          </a:p>
        </p:txBody>
      </p:sp>
      <p:sp>
        <p:nvSpPr>
          <p:cNvPr id="790" name="Google Shape;790;p32"/>
          <p:cNvSpPr txBox="1">
            <a:spLocks noGrp="1"/>
          </p:cNvSpPr>
          <p:nvPr>
            <p:ph idx="1"/>
          </p:nvPr>
        </p:nvSpPr>
        <p:spPr>
          <a:xfrm>
            <a:off x="832893" y="1190574"/>
            <a:ext cx="10334376" cy="5216576"/>
          </a:xfrm>
          <a:prstGeom prst="rect">
            <a:avLst/>
          </a:prstGeom>
          <a:noFill/>
          <a:ln>
            <a:noFill/>
          </a:ln>
        </p:spPr>
        <p:txBody>
          <a:bodyPr spcFirstLastPara="1" wrap="square" lIns="91425" tIns="45700" rIns="91425" bIns="45700" anchor="t" anchorCtr="0">
            <a:normAutofit/>
          </a:bodyPr>
          <a:lstStyle/>
          <a:p>
            <a:pPr marL="342891" lvl="0" indent="-342891" algn="l" rtl="0">
              <a:spcBef>
                <a:spcPts val="0"/>
              </a:spcBef>
              <a:spcAft>
                <a:spcPts val="0"/>
              </a:spcAft>
              <a:buSzPts val="1920"/>
              <a:buChar char="►"/>
            </a:pPr>
            <a:r>
              <a:rPr lang="en-US" sz="2400" dirty="0"/>
              <a:t>Focus on integration of DEIA throughout our work </a:t>
            </a:r>
          </a:p>
          <a:p>
            <a:pPr marL="342891" lvl="0" indent="-342891" algn="l" rtl="0">
              <a:spcBef>
                <a:spcPts val="0"/>
              </a:spcBef>
              <a:spcAft>
                <a:spcPts val="0"/>
              </a:spcAft>
              <a:buSzPts val="1920"/>
              <a:buChar char="►"/>
            </a:pPr>
            <a:r>
              <a:rPr lang="en-US" sz="2400" dirty="0"/>
              <a:t>Continue to build NISO’s membership &amp; engagement</a:t>
            </a:r>
            <a:endParaRPr dirty="0"/>
          </a:p>
          <a:p>
            <a:pPr marL="742932" lvl="1" indent="-285744" algn="l" rtl="0">
              <a:spcBef>
                <a:spcPts val="1000"/>
              </a:spcBef>
              <a:spcAft>
                <a:spcPts val="0"/>
              </a:spcAft>
              <a:buSzPts val="1600"/>
              <a:buChar char="►"/>
            </a:pPr>
            <a:r>
              <a:rPr lang="en-US" sz="2000" dirty="0"/>
              <a:t>Engaging new market segments for Voting Membership</a:t>
            </a:r>
          </a:p>
          <a:p>
            <a:pPr marL="742932" lvl="1" indent="-285744" algn="l" rtl="0">
              <a:spcBef>
                <a:spcPts val="1000"/>
              </a:spcBef>
              <a:spcAft>
                <a:spcPts val="0"/>
              </a:spcAft>
              <a:buSzPts val="1600"/>
              <a:buChar char="►"/>
            </a:pPr>
            <a:r>
              <a:rPr lang="en-US" sz="2000" dirty="0"/>
              <a:t>Expanding our work into Cultural Heritage Conservation and other areas</a:t>
            </a:r>
            <a:endParaRPr dirty="0"/>
          </a:p>
          <a:p>
            <a:pPr marL="742932" lvl="1" indent="-285744" algn="l" rtl="0">
              <a:spcBef>
                <a:spcPts val="1000"/>
              </a:spcBef>
              <a:spcAft>
                <a:spcPts val="0"/>
              </a:spcAft>
              <a:buSzPts val="1600"/>
              <a:buChar char="►"/>
            </a:pPr>
            <a:r>
              <a:rPr lang="en-US" sz="2000" dirty="0"/>
              <a:t>Engaging internationally</a:t>
            </a:r>
            <a:endParaRPr dirty="0"/>
          </a:p>
          <a:p>
            <a:pPr marL="742932" lvl="1" indent="-285744" algn="l" rtl="0">
              <a:spcBef>
                <a:spcPts val="1000"/>
              </a:spcBef>
              <a:spcAft>
                <a:spcPts val="0"/>
              </a:spcAft>
              <a:buSzPts val="1600"/>
              <a:buChar char="►"/>
            </a:pPr>
            <a:r>
              <a:rPr lang="en-US" sz="2000" dirty="0"/>
              <a:t>Engaging with more libraries directly through consortial partnerships</a:t>
            </a:r>
            <a:endParaRPr dirty="0"/>
          </a:p>
          <a:p>
            <a:pPr marL="285732" indent="-285744">
              <a:buSzPts val="1600"/>
              <a:buChar char="►"/>
            </a:pPr>
            <a:r>
              <a:rPr lang="en-US" sz="2400" dirty="0"/>
              <a:t>Focus on building up NISO’s financial reserves after a period of investment</a:t>
            </a:r>
          </a:p>
          <a:p>
            <a:pPr marL="285732" indent="-285744">
              <a:buSzPts val="1600"/>
              <a:buChar char="►"/>
            </a:pPr>
            <a:r>
              <a:rPr lang="en-US" sz="2400" dirty="0"/>
              <a:t>Explore ways to be more efficient in standards development work</a:t>
            </a:r>
          </a:p>
          <a:p>
            <a:pPr marL="285732" indent="-285744">
              <a:buSzPts val="1600"/>
              <a:buChar char="►"/>
            </a:pPr>
            <a:r>
              <a:rPr lang="en-US" sz="2400" dirty="0"/>
              <a:t>Developing and extending partnerships with other organizations</a:t>
            </a:r>
            <a:endParaRPr sz="2400" dirty="0"/>
          </a:p>
          <a:p>
            <a:pPr marL="342891" lvl="0" indent="-251450" algn="l" rtl="0">
              <a:spcBef>
                <a:spcPts val="1000"/>
              </a:spcBef>
              <a:spcAft>
                <a:spcPts val="0"/>
              </a:spcAft>
              <a:buSzPts val="1440"/>
              <a:buNone/>
            </a:pPr>
            <a:endParaRPr dirty="0"/>
          </a:p>
        </p:txBody>
      </p:sp>
      <p:sp>
        <p:nvSpPr>
          <p:cNvPr id="791" name="Google Shape;791;p32"/>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792" name="Google Shape;792;p32"/>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793" name="Google Shape;793;p3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
          <p:cNvSpPr txBox="1">
            <a:spLocks noGrp="1"/>
          </p:cNvSpPr>
          <p:nvPr>
            <p:ph type="ctrTitle"/>
          </p:nvPr>
        </p:nvSpPr>
        <p:spPr>
          <a:xfrm>
            <a:off x="1524000" y="1610138"/>
            <a:ext cx="9144000" cy="18228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Play"/>
              <a:buNone/>
            </a:pPr>
            <a:r>
              <a:rPr lang="en-US" sz="8000" b="1" dirty="0">
                <a:solidFill>
                  <a:schemeClr val="lt1"/>
                </a:solidFill>
                <a:latin typeface="Eurostile" panose="020B0504020202050204" pitchFamily="34" charset="77"/>
              </a:rPr>
              <a:t>NISO’S</a:t>
            </a:r>
            <a:r>
              <a:rPr lang="en-US" sz="8800" b="1" dirty="0">
                <a:solidFill>
                  <a:schemeClr val="lt1"/>
                </a:solidFill>
                <a:latin typeface="Eurostile" panose="020B0504020202050204" pitchFamily="34" charset="77"/>
              </a:rPr>
              <a:t> VALUES</a:t>
            </a:r>
            <a:endParaRPr sz="8800" dirty="0">
              <a:latin typeface="Eurostile" panose="020B0504020202050204" pitchFamily="34" charset="77"/>
            </a:endParaRPr>
          </a:p>
        </p:txBody>
      </p:sp>
      <p:pic>
        <p:nvPicPr>
          <p:cNvPr id="2" name="Google Shape;435;p5">
            <a:extLst>
              <a:ext uri="{FF2B5EF4-FFF2-40B4-BE49-F238E27FC236}">
                <a16:creationId xmlns:a16="http://schemas.microsoft.com/office/drawing/2014/main" id="{7CC25588-F62F-8F57-0C16-36FEB60559BB}"/>
              </a:ext>
            </a:extLst>
          </p:cNvPr>
          <p:cNvPicPr preferRelativeResize="0"/>
          <p:nvPr/>
        </p:nvPicPr>
        <p:blipFill rotWithShape="1">
          <a:blip r:embed="rId3">
            <a:alphaModFix/>
          </a:blip>
          <a:srcRect/>
          <a:stretch/>
        </p:blipFill>
        <p:spPr>
          <a:xfrm>
            <a:off x="8587409" y="-1"/>
            <a:ext cx="3604591" cy="1610139"/>
          </a:xfrm>
          <a:prstGeom prst="rect">
            <a:avLst/>
          </a:prstGeom>
          <a:solidFill>
            <a:schemeClr val="lt1"/>
          </a:solidFill>
          <a:ln>
            <a:noFill/>
          </a:ln>
        </p:spPr>
      </p:pic>
    </p:spTree>
    <p:extLst>
      <p:ext uri="{BB962C8B-B14F-4D97-AF65-F5344CB8AC3E}">
        <p14:creationId xmlns:p14="http://schemas.microsoft.com/office/powerpoint/2010/main" val="2782634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3600"/>
              <a:buFont typeface="Trebuchet MS"/>
              <a:buNone/>
            </a:pPr>
            <a:r>
              <a:rPr lang="en-US" dirty="0"/>
              <a:t>Strategies for Growth</a:t>
            </a:r>
            <a:endParaRPr dirty="0"/>
          </a:p>
        </p:txBody>
      </p:sp>
      <p:sp>
        <p:nvSpPr>
          <p:cNvPr id="790" name="Google Shape;790;p32"/>
          <p:cNvSpPr txBox="1">
            <a:spLocks noGrp="1"/>
          </p:cNvSpPr>
          <p:nvPr>
            <p:ph idx="1"/>
          </p:nvPr>
        </p:nvSpPr>
        <p:spPr>
          <a:xfrm>
            <a:off x="832893" y="1190574"/>
            <a:ext cx="10334376" cy="5216576"/>
          </a:xfrm>
          <a:prstGeom prst="rect">
            <a:avLst/>
          </a:prstGeom>
          <a:noFill/>
          <a:ln>
            <a:noFill/>
          </a:ln>
        </p:spPr>
        <p:txBody>
          <a:bodyPr spcFirstLastPara="1" wrap="square" lIns="91425" tIns="45700" rIns="91425" bIns="45700" anchor="t" anchorCtr="0">
            <a:normAutofit/>
          </a:bodyPr>
          <a:lstStyle/>
          <a:p>
            <a:pPr marL="342891" lvl="0" indent="-342891" algn="l" rtl="0">
              <a:spcBef>
                <a:spcPts val="1000"/>
              </a:spcBef>
              <a:spcAft>
                <a:spcPts val="0"/>
              </a:spcAft>
              <a:buSzPts val="1920"/>
              <a:buChar char="►"/>
            </a:pPr>
            <a:r>
              <a:rPr lang="en-US" sz="2400" dirty="0"/>
              <a:t>Continue to develop grant funding pipeline</a:t>
            </a:r>
            <a:endParaRPr dirty="0"/>
          </a:p>
          <a:p>
            <a:pPr marL="742932" lvl="1" indent="-285744" algn="l" rtl="0">
              <a:spcBef>
                <a:spcPts val="1000"/>
              </a:spcBef>
              <a:spcAft>
                <a:spcPts val="0"/>
              </a:spcAft>
              <a:buSzPts val="1600"/>
              <a:buChar char="►"/>
            </a:pPr>
            <a:r>
              <a:rPr lang="en-US" sz="2000" dirty="0"/>
              <a:t>Exploring several new ideas for grant proposals (Implementation of CCLP work)</a:t>
            </a:r>
            <a:endParaRPr dirty="0"/>
          </a:p>
          <a:p>
            <a:pPr marL="342891" lvl="0" indent="-342891" algn="l" rtl="0">
              <a:spcBef>
                <a:spcPts val="1000"/>
              </a:spcBef>
              <a:spcAft>
                <a:spcPts val="0"/>
              </a:spcAft>
              <a:buSzPts val="1760"/>
              <a:buChar char="►"/>
            </a:pPr>
            <a:r>
              <a:rPr lang="en-US" sz="2200" dirty="0"/>
              <a:t>Extending NISO Plus Conference model by alternating in-person/virtual </a:t>
            </a:r>
            <a:endParaRPr dirty="0"/>
          </a:p>
          <a:p>
            <a:pPr marL="742932" lvl="1" indent="-285744" algn="l" rtl="0">
              <a:spcBef>
                <a:spcPts val="1000"/>
              </a:spcBef>
              <a:spcAft>
                <a:spcPts val="0"/>
              </a:spcAft>
              <a:buSzPts val="1600"/>
              <a:buChar char="►"/>
            </a:pPr>
            <a:r>
              <a:rPr lang="en-US" sz="2000" dirty="0"/>
              <a:t>Returning to an in-person annual conference</a:t>
            </a:r>
          </a:p>
          <a:p>
            <a:pPr marL="742932" lvl="1" indent="-285744" algn="l" rtl="0">
              <a:spcBef>
                <a:spcPts val="1000"/>
              </a:spcBef>
              <a:spcAft>
                <a:spcPts val="0"/>
              </a:spcAft>
              <a:buSzPts val="1600"/>
              <a:buChar char="►"/>
            </a:pPr>
            <a:r>
              <a:rPr lang="en-US" sz="2000" dirty="0"/>
              <a:t>Continue NISO Plus Conference Series as virtual event in Fall 2024</a:t>
            </a:r>
          </a:p>
          <a:p>
            <a:pPr marL="742932" lvl="1" indent="-285744" algn="l" rtl="0">
              <a:spcBef>
                <a:spcPts val="1000"/>
              </a:spcBef>
              <a:spcAft>
                <a:spcPts val="0"/>
              </a:spcAft>
              <a:buSzPts val="1600"/>
              <a:buChar char="►"/>
            </a:pPr>
            <a:r>
              <a:rPr lang="en-US" sz="2000" dirty="0"/>
              <a:t>Build on model of discussion leading to ideas that develop into project and then solutions</a:t>
            </a:r>
          </a:p>
          <a:p>
            <a:pPr marL="285732" indent="-285744">
              <a:buSzPts val="1600"/>
              <a:buChar char="►"/>
            </a:pPr>
            <a:r>
              <a:rPr lang="en-US" sz="2400" dirty="0"/>
              <a:t>Continued focus on value and adoption in the community of NISO work </a:t>
            </a:r>
          </a:p>
          <a:p>
            <a:pPr marL="342891" lvl="0" indent="-251450" algn="l" rtl="0">
              <a:spcBef>
                <a:spcPts val="1000"/>
              </a:spcBef>
              <a:spcAft>
                <a:spcPts val="0"/>
              </a:spcAft>
              <a:buSzPts val="1440"/>
              <a:buNone/>
            </a:pPr>
            <a:endParaRPr dirty="0"/>
          </a:p>
        </p:txBody>
      </p:sp>
      <p:sp>
        <p:nvSpPr>
          <p:cNvPr id="791" name="Google Shape;791;p32"/>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792" name="Google Shape;792;p32"/>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793" name="Google Shape;793;p32"/>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dirty="0"/>
          </a:p>
        </p:txBody>
      </p:sp>
    </p:spTree>
    <p:extLst>
      <p:ext uri="{BB962C8B-B14F-4D97-AF65-F5344CB8AC3E}">
        <p14:creationId xmlns:p14="http://schemas.microsoft.com/office/powerpoint/2010/main" val="2750001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33"/>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3600"/>
              <a:buFont typeface="Trebuchet MS"/>
              <a:buNone/>
            </a:pPr>
            <a:r>
              <a:rPr lang="en-US" dirty="0"/>
              <a:t>Other interesting things on the horizon</a:t>
            </a:r>
            <a:endParaRPr dirty="0"/>
          </a:p>
        </p:txBody>
      </p:sp>
      <p:sp>
        <p:nvSpPr>
          <p:cNvPr id="800" name="Google Shape;800;p33"/>
          <p:cNvSpPr txBox="1">
            <a:spLocks noGrp="1"/>
          </p:cNvSpPr>
          <p:nvPr>
            <p:ph idx="1"/>
          </p:nvPr>
        </p:nvSpPr>
        <p:spPr>
          <a:xfrm>
            <a:off x="677335" y="1303506"/>
            <a:ext cx="9141222" cy="5262186"/>
          </a:xfrm>
          <a:prstGeom prst="rect">
            <a:avLst/>
          </a:prstGeom>
          <a:noFill/>
          <a:ln>
            <a:noFill/>
          </a:ln>
        </p:spPr>
        <p:txBody>
          <a:bodyPr spcFirstLastPara="1" wrap="square" lIns="91425" tIns="45700" rIns="91425" bIns="45700" anchor="t" anchorCtr="0">
            <a:normAutofit lnSpcReduction="10000"/>
          </a:bodyPr>
          <a:lstStyle/>
          <a:p>
            <a:pPr marL="342891" lvl="0" indent="-342891" algn="l" rtl="0">
              <a:lnSpc>
                <a:spcPct val="120000"/>
              </a:lnSpc>
              <a:spcBef>
                <a:spcPts val="0"/>
              </a:spcBef>
              <a:spcAft>
                <a:spcPts val="0"/>
              </a:spcAft>
              <a:buSzPts val="1920"/>
              <a:buChar char="►"/>
            </a:pPr>
            <a:r>
              <a:rPr lang="en-US" sz="2400" dirty="0"/>
              <a:t>NISO Training modules and learning arcs</a:t>
            </a:r>
          </a:p>
          <a:p>
            <a:pPr marL="342891" lvl="0" indent="-342891" algn="l" rtl="0">
              <a:lnSpc>
                <a:spcPct val="120000"/>
              </a:lnSpc>
              <a:spcBef>
                <a:spcPts val="0"/>
              </a:spcBef>
              <a:spcAft>
                <a:spcPts val="0"/>
              </a:spcAft>
              <a:buSzPts val="1920"/>
              <a:buChar char="►"/>
            </a:pPr>
            <a:r>
              <a:rPr lang="en-US" sz="2400" dirty="0"/>
              <a:t>Extending NISO Unfettered Access interview series</a:t>
            </a:r>
          </a:p>
          <a:p>
            <a:pPr marL="342891" lvl="0" indent="-342891" algn="l" rtl="0">
              <a:lnSpc>
                <a:spcPct val="110000"/>
              </a:lnSpc>
              <a:spcBef>
                <a:spcPts val="1000"/>
              </a:spcBef>
              <a:spcAft>
                <a:spcPts val="0"/>
              </a:spcAft>
              <a:buSzPts val="1920"/>
              <a:buChar char="►"/>
            </a:pPr>
            <a:r>
              <a:rPr lang="en-US" sz="2400" dirty="0"/>
              <a:t>Integration of CARE principles for indigenous knowledge in the publication workflow in partnership with AGU</a:t>
            </a:r>
          </a:p>
          <a:p>
            <a:pPr marL="342891" lvl="0" indent="-342891" algn="l" rtl="0">
              <a:lnSpc>
                <a:spcPct val="110000"/>
              </a:lnSpc>
              <a:spcBef>
                <a:spcPts val="1000"/>
              </a:spcBef>
              <a:spcAft>
                <a:spcPts val="0"/>
              </a:spcAft>
              <a:buSzPts val="1920"/>
              <a:buChar char="►"/>
            </a:pPr>
            <a:r>
              <a:rPr lang="en-US" sz="2400" dirty="0"/>
              <a:t>Efforts to improve the efficiency of SMART standards </a:t>
            </a:r>
          </a:p>
          <a:p>
            <a:pPr marL="342891" lvl="0" indent="-342891" algn="l" rtl="0">
              <a:lnSpc>
                <a:spcPct val="110000"/>
              </a:lnSpc>
              <a:spcBef>
                <a:spcPts val="1000"/>
              </a:spcBef>
              <a:spcAft>
                <a:spcPts val="0"/>
              </a:spcAft>
              <a:buSzPts val="1920"/>
              <a:buChar char="►"/>
            </a:pPr>
            <a:r>
              <a:rPr lang="en-US" sz="2400" dirty="0"/>
              <a:t>New work ideas related to accessibility</a:t>
            </a:r>
          </a:p>
          <a:p>
            <a:pPr marL="342891" lvl="0" indent="-342891" algn="l" rtl="0">
              <a:lnSpc>
                <a:spcPct val="110000"/>
              </a:lnSpc>
              <a:spcBef>
                <a:spcPts val="1000"/>
              </a:spcBef>
              <a:spcAft>
                <a:spcPts val="0"/>
              </a:spcAft>
              <a:buSzPts val="1920"/>
              <a:buChar char="►"/>
            </a:pPr>
            <a:r>
              <a:rPr lang="en-US" sz="2400" dirty="0"/>
              <a:t>US National persistent identifier strategy </a:t>
            </a:r>
          </a:p>
          <a:p>
            <a:pPr marL="342891" lvl="0" indent="-342891" algn="l" rtl="0">
              <a:lnSpc>
                <a:spcPct val="110000"/>
              </a:lnSpc>
              <a:spcBef>
                <a:spcPts val="1000"/>
              </a:spcBef>
              <a:spcAft>
                <a:spcPts val="0"/>
              </a:spcAft>
              <a:buSzPts val="1920"/>
              <a:buChar char="►"/>
            </a:pPr>
            <a:r>
              <a:rPr lang="en-US" sz="2400" dirty="0"/>
              <a:t>Continued development and integration of NISO back-end systems</a:t>
            </a:r>
            <a:endParaRPr lang="en-US" dirty="0"/>
          </a:p>
          <a:p>
            <a:pPr marL="342891" lvl="0" indent="-342891" algn="l" rtl="0">
              <a:lnSpc>
                <a:spcPct val="110000"/>
              </a:lnSpc>
              <a:spcBef>
                <a:spcPts val="1000"/>
              </a:spcBef>
              <a:spcAft>
                <a:spcPts val="0"/>
              </a:spcAft>
              <a:buSzPts val="1920"/>
              <a:buChar char="►"/>
            </a:pPr>
            <a:r>
              <a:rPr lang="en-US" sz="2400" dirty="0"/>
              <a:t>Continued development of NISO Plus Scholarship Program</a:t>
            </a:r>
          </a:p>
          <a:p>
            <a:pPr marL="342891" lvl="0" indent="-342891" algn="l" rtl="0">
              <a:lnSpc>
                <a:spcPct val="110000"/>
              </a:lnSpc>
              <a:spcBef>
                <a:spcPts val="1000"/>
              </a:spcBef>
              <a:spcAft>
                <a:spcPts val="0"/>
              </a:spcAft>
              <a:buSzPts val="1920"/>
              <a:buChar char="►"/>
            </a:pPr>
            <a:r>
              <a:rPr lang="en-US" sz="2400" dirty="0"/>
              <a:t>Support of the Persistent Identifier (PID) community</a:t>
            </a:r>
          </a:p>
          <a:p>
            <a:pPr marL="342891" lvl="0" indent="-342891" algn="l" rtl="0">
              <a:lnSpc>
                <a:spcPct val="110000"/>
              </a:lnSpc>
              <a:spcBef>
                <a:spcPts val="1000"/>
              </a:spcBef>
              <a:spcAft>
                <a:spcPts val="0"/>
              </a:spcAft>
              <a:buSzPts val="1920"/>
              <a:buChar char="►"/>
            </a:pPr>
            <a:r>
              <a:rPr lang="en-US" sz="2400" dirty="0"/>
              <a:t>Exploring Research Activity Id (</a:t>
            </a:r>
            <a:r>
              <a:rPr lang="en-US" sz="2400" dirty="0" err="1"/>
              <a:t>RAiD</a:t>
            </a:r>
            <a:r>
              <a:rPr lang="en-US" sz="2400" dirty="0"/>
              <a:t>) system development in the USA</a:t>
            </a:r>
          </a:p>
          <a:p>
            <a:pPr marL="342891" lvl="0" indent="-342891" algn="l" rtl="0">
              <a:spcBef>
                <a:spcPts val="1000"/>
              </a:spcBef>
              <a:spcAft>
                <a:spcPts val="0"/>
              </a:spcAft>
              <a:buSzPts val="1920"/>
              <a:buChar char="►"/>
            </a:pPr>
            <a:endParaRPr dirty="0"/>
          </a:p>
          <a:p>
            <a:pPr marL="342891" lvl="0" indent="-220970" algn="l" rtl="0">
              <a:spcBef>
                <a:spcPts val="1000"/>
              </a:spcBef>
              <a:spcAft>
                <a:spcPts val="0"/>
              </a:spcAft>
              <a:buSzPts val="1920"/>
              <a:buNone/>
            </a:pPr>
            <a:endParaRPr sz="2400" dirty="0"/>
          </a:p>
          <a:p>
            <a:pPr marL="342891" lvl="0" indent="-220970" algn="l" rtl="0">
              <a:spcBef>
                <a:spcPts val="1000"/>
              </a:spcBef>
              <a:spcAft>
                <a:spcPts val="0"/>
              </a:spcAft>
              <a:buSzPts val="1920"/>
              <a:buNone/>
            </a:pPr>
            <a:endParaRPr sz="2400" dirty="0"/>
          </a:p>
          <a:p>
            <a:pPr marL="342891" lvl="0" indent="-220970" algn="l" rtl="0">
              <a:spcBef>
                <a:spcPts val="1000"/>
              </a:spcBef>
              <a:spcAft>
                <a:spcPts val="0"/>
              </a:spcAft>
              <a:buSzPts val="1920"/>
              <a:buNone/>
            </a:pPr>
            <a:endParaRPr sz="2400" dirty="0"/>
          </a:p>
        </p:txBody>
      </p:sp>
      <p:sp>
        <p:nvSpPr>
          <p:cNvPr id="801" name="Google Shape;801;p33"/>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803" name="Google Shape;803;p33"/>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34"/>
          <p:cNvSpPr/>
          <p:nvPr/>
        </p:nvSpPr>
        <p:spPr>
          <a:xfrm>
            <a:off x="-134112" y="0"/>
            <a:ext cx="12460224"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i="1" dirty="0">
              <a:solidFill>
                <a:schemeClr val="dk1"/>
              </a:solidFill>
              <a:latin typeface="Poppins"/>
              <a:ea typeface="Poppins"/>
              <a:cs typeface="Poppins"/>
              <a:sym typeface="Poppins"/>
            </a:endParaRPr>
          </a:p>
        </p:txBody>
      </p:sp>
      <p:sp>
        <p:nvSpPr>
          <p:cNvPr id="816" name="Google Shape;816;p34"/>
          <p:cNvSpPr txBox="1">
            <a:spLocks noGrp="1"/>
          </p:cNvSpPr>
          <p:nvPr>
            <p:ph type="title"/>
          </p:nvPr>
        </p:nvSpPr>
        <p:spPr>
          <a:xfrm>
            <a:off x="1797665" y="444658"/>
            <a:ext cx="8596668" cy="13208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600"/>
              <a:buFont typeface="Trebuchet MS"/>
              <a:buNone/>
            </a:pPr>
            <a:r>
              <a:rPr lang="en-US" b="1" dirty="0">
                <a:solidFill>
                  <a:schemeClr val="lt1"/>
                </a:solidFill>
              </a:rPr>
              <a:t>To all those who engage in our work</a:t>
            </a:r>
            <a:endParaRPr dirty="0"/>
          </a:p>
        </p:txBody>
      </p:sp>
      <p:sp>
        <p:nvSpPr>
          <p:cNvPr id="813" name="Google Shape;813;p34"/>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814" name="Google Shape;814;p34"/>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815" name="Google Shape;815;p34"/>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dirty="0"/>
          </a:p>
        </p:txBody>
      </p:sp>
      <p:pic>
        <p:nvPicPr>
          <p:cNvPr id="817" name="Google Shape;817;p34" descr="A picture containing text, clipart&#10;&#10;Description automatically generated"/>
          <p:cNvPicPr preferRelativeResize="0"/>
          <p:nvPr/>
        </p:nvPicPr>
        <p:blipFill rotWithShape="1">
          <a:blip r:embed="rId3">
            <a:alphaModFix/>
          </a:blip>
          <a:srcRect/>
          <a:stretch/>
        </p:blipFill>
        <p:spPr>
          <a:xfrm>
            <a:off x="948806" y="1470183"/>
            <a:ext cx="10294387" cy="457118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3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3200"/>
              <a:buFont typeface="Trebuchet MS"/>
              <a:buNone/>
            </a:pPr>
            <a:r>
              <a:rPr lang="en-US" dirty="0"/>
              <a:t>Thank you to the NISO Staff!</a:t>
            </a:r>
            <a:endParaRPr dirty="0"/>
          </a:p>
        </p:txBody>
      </p:sp>
      <p:sp>
        <p:nvSpPr>
          <p:cNvPr id="783" name="Google Shape;783;p31"/>
          <p:cNvSpPr txBox="1">
            <a:spLocks noGrp="1"/>
          </p:cNvSpPr>
          <p:nvPr>
            <p:ph type="sldNum" idx="12"/>
          </p:nvPr>
        </p:nvSpPr>
        <p:spPr>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1"/>
              </a:buClr>
              <a:buSzPts val="900"/>
              <a:buFont typeface="Trebuchet MS"/>
              <a:buNone/>
            </a:pPr>
            <a:fld id="{00000000-1234-1234-1234-123412341234}" type="slidenum">
              <a:rPr lang="en-US"/>
              <a:t>83</a:t>
            </a:fld>
            <a:endParaRPr dirty="0"/>
          </a:p>
        </p:txBody>
      </p:sp>
      <p:pic>
        <p:nvPicPr>
          <p:cNvPr id="6" name="Picture 5" descr="The NISO Staff at NISO Plus Conference in 2024.&#10;">
            <a:extLst>
              <a:ext uri="{FF2B5EF4-FFF2-40B4-BE49-F238E27FC236}">
                <a16:creationId xmlns:a16="http://schemas.microsoft.com/office/drawing/2014/main" id="{EC75F38C-6078-3FEE-90DC-54725C08B31A}"/>
              </a:ext>
            </a:extLst>
          </p:cNvPr>
          <p:cNvPicPr>
            <a:picLocks noChangeAspect="1"/>
          </p:cNvPicPr>
          <p:nvPr/>
        </p:nvPicPr>
        <p:blipFill rotWithShape="1">
          <a:blip r:embed="rId3"/>
          <a:srcRect t="24728" b="24462"/>
          <a:stretch/>
        </p:blipFill>
        <p:spPr>
          <a:xfrm rot="10800000">
            <a:off x="900312" y="1967947"/>
            <a:ext cx="10387641" cy="3958460"/>
          </a:xfrm>
          <a:prstGeom prst="rect">
            <a:avLst/>
          </a:prstGeom>
        </p:spPr>
      </p:pic>
    </p:spTree>
    <p:extLst>
      <p:ext uri="{BB962C8B-B14F-4D97-AF65-F5344CB8AC3E}">
        <p14:creationId xmlns:p14="http://schemas.microsoft.com/office/powerpoint/2010/main" val="525679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36"/>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840" name="Google Shape;840;p3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841" name="Google Shape;841;p3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dirty="0"/>
          </a:p>
        </p:txBody>
      </p:sp>
      <p:sp>
        <p:nvSpPr>
          <p:cNvPr id="842" name="Google Shape;842;p36"/>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3600"/>
              <a:buFont typeface="Trebuchet MS"/>
              <a:buNone/>
            </a:pPr>
            <a:r>
              <a:rPr lang="en-US" b="1" dirty="0"/>
              <a:t>Please reach out!</a:t>
            </a:r>
            <a:endParaRPr dirty="0"/>
          </a:p>
        </p:txBody>
      </p:sp>
      <p:sp>
        <p:nvSpPr>
          <p:cNvPr id="843" name="Google Shape;843;p36"/>
          <p:cNvSpPr txBox="1">
            <a:spLocks noGrp="1"/>
          </p:cNvSpPr>
          <p:nvPr>
            <p:ph type="body" idx="1"/>
          </p:nvPr>
        </p:nvSpPr>
        <p:spPr>
          <a:xfrm>
            <a:off x="1514006" y="1328613"/>
            <a:ext cx="9598493" cy="4574086"/>
          </a:xfrm>
          <a:prstGeom prst="rect">
            <a:avLst/>
          </a:prstGeom>
          <a:noFill/>
          <a:ln>
            <a:noFill/>
          </a:ln>
        </p:spPr>
        <p:txBody>
          <a:bodyPr spcFirstLastPara="1" wrap="square" lIns="91425" tIns="45700" rIns="91425" bIns="45700" anchor="t" anchorCtr="0">
            <a:normAutofit/>
          </a:bodyPr>
          <a:lstStyle/>
          <a:p>
            <a:pPr marL="342891" lvl="0" indent="-342891" algn="r" rtl="0">
              <a:lnSpc>
                <a:spcPct val="90000"/>
              </a:lnSpc>
              <a:spcBef>
                <a:spcPts val="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79999"/>
              <a:buFont typeface="Trebuchet MS"/>
              <a:buNone/>
            </a:pPr>
            <a:endParaRPr b="1" dirty="0"/>
          </a:p>
          <a:p>
            <a:pPr marL="342891" lvl="0" indent="-342891" algn="r" rtl="0">
              <a:lnSpc>
                <a:spcPct val="90000"/>
              </a:lnSpc>
              <a:spcBef>
                <a:spcPts val="1000"/>
              </a:spcBef>
              <a:spcAft>
                <a:spcPts val="0"/>
              </a:spcAft>
              <a:buSzPct val="80000"/>
              <a:buFont typeface="Trebuchet MS"/>
              <a:buNone/>
            </a:pPr>
            <a:endParaRPr sz="1400" dirty="0"/>
          </a:p>
        </p:txBody>
      </p:sp>
      <p:sp>
        <p:nvSpPr>
          <p:cNvPr id="844" name="Google Shape;844;p36"/>
          <p:cNvSpPr/>
          <p:nvPr/>
        </p:nvSpPr>
        <p:spPr>
          <a:xfrm>
            <a:off x="4403725" y="5708651"/>
            <a:ext cx="641350" cy="366713"/>
          </a:xfrm>
          <a:prstGeom prst="rect">
            <a:avLst/>
          </a:prstGeom>
          <a:noFill/>
          <a:ln>
            <a:noFill/>
          </a:ln>
        </p:spPr>
        <p:txBody>
          <a:bodyPr spcFirstLastPara="1" wrap="square" lIns="91425" tIns="45700" rIns="91425" bIns="45700" anchor="t" anchorCtr="0">
            <a:spAutoFit/>
          </a:bodyPr>
          <a:lstStyle/>
          <a:p>
            <a:pPr marL="457200" marR="0" lvl="1" indent="0" algn="l" rtl="0">
              <a:lnSpc>
                <a:spcPct val="90000"/>
              </a:lnSpc>
              <a:spcBef>
                <a:spcPts val="0"/>
              </a:spcBef>
              <a:spcAft>
                <a:spcPts val="0"/>
              </a:spcAft>
              <a:buNone/>
            </a:pPr>
            <a:endParaRPr sz="2000" b="0" i="0" u="none" strike="noStrike" cap="none" dirty="0">
              <a:solidFill>
                <a:srgbClr val="0F2245"/>
              </a:solidFill>
              <a:latin typeface="Trebuchet MS"/>
              <a:ea typeface="Trebuchet MS"/>
              <a:cs typeface="Trebuchet MS"/>
              <a:sym typeface="Trebuchet MS"/>
            </a:endParaRPr>
          </a:p>
        </p:txBody>
      </p:sp>
      <p:sp>
        <p:nvSpPr>
          <p:cNvPr id="845" name="Google Shape;845;p36"/>
          <p:cNvSpPr txBox="1"/>
          <p:nvPr/>
        </p:nvSpPr>
        <p:spPr>
          <a:xfrm>
            <a:off x="165100" y="2058617"/>
            <a:ext cx="4034852" cy="2308324"/>
          </a:xfrm>
          <a:prstGeom prst="rect">
            <a:avLst/>
          </a:prstGeom>
          <a:noFill/>
          <a:ln>
            <a:noFill/>
          </a:ln>
        </p:spPr>
        <p:txBody>
          <a:bodyPr spcFirstLastPara="1" wrap="square" lIns="91425" tIns="45700" rIns="91425" bIns="45700" anchor="t" anchorCtr="0">
            <a:spAutoFit/>
          </a:bodyPr>
          <a:lstStyle/>
          <a:p>
            <a:pPr marL="457200" marR="0" lvl="1" indent="0" algn="l" rtl="0">
              <a:lnSpc>
                <a:spcPct val="90000"/>
              </a:lnSpc>
              <a:spcBef>
                <a:spcPts val="0"/>
              </a:spcBef>
              <a:spcAft>
                <a:spcPts val="0"/>
              </a:spcAft>
              <a:buClr>
                <a:schemeClr val="dk1"/>
              </a:buClr>
              <a:buSzPts val="2000"/>
              <a:buFont typeface="Trebuchet MS"/>
              <a:buNone/>
            </a:pPr>
            <a:endParaRPr sz="2000" b="0" i="0" u="none" strike="noStrike" cap="none" dirty="0">
              <a:solidFill>
                <a:schemeClr val="dk1"/>
              </a:solidFill>
              <a:latin typeface="Monda"/>
              <a:ea typeface="Monda"/>
              <a:cs typeface="Monda"/>
              <a:sym typeface="Monda"/>
            </a:endParaRPr>
          </a:p>
          <a:p>
            <a:pPr marL="457200" marR="0" lvl="1" indent="0" algn="l" rtl="0">
              <a:lnSpc>
                <a:spcPct val="90000"/>
              </a:lnSpc>
              <a:spcBef>
                <a:spcPts val="0"/>
              </a:spcBef>
              <a:spcAft>
                <a:spcPts val="0"/>
              </a:spcAft>
              <a:buClr>
                <a:schemeClr val="dk1"/>
              </a:buClr>
              <a:buSzPts val="2000"/>
              <a:buFont typeface="Monda"/>
              <a:buNone/>
            </a:pPr>
            <a:r>
              <a:rPr lang="en-US" sz="2000" b="0" i="0" u="none" strike="noStrike" cap="none" dirty="0">
                <a:solidFill>
                  <a:schemeClr val="dk1"/>
                </a:solidFill>
                <a:latin typeface="Monda"/>
                <a:ea typeface="Monda"/>
                <a:cs typeface="Monda"/>
                <a:sym typeface="Monda"/>
              </a:rPr>
              <a:t>3600 Clipper Mill Road	</a:t>
            </a:r>
            <a:endParaRPr dirty="0"/>
          </a:p>
          <a:p>
            <a:pPr marL="457200" marR="0" lvl="1" indent="0" algn="l" rtl="0">
              <a:lnSpc>
                <a:spcPct val="90000"/>
              </a:lnSpc>
              <a:spcBef>
                <a:spcPts val="0"/>
              </a:spcBef>
              <a:spcAft>
                <a:spcPts val="0"/>
              </a:spcAft>
              <a:buClr>
                <a:schemeClr val="dk1"/>
              </a:buClr>
              <a:buSzPts val="2000"/>
              <a:buFont typeface="Monda"/>
              <a:buNone/>
            </a:pPr>
            <a:r>
              <a:rPr lang="en-US" sz="2000" b="0" i="0" u="none" strike="noStrike" cap="none" dirty="0">
                <a:solidFill>
                  <a:schemeClr val="dk1"/>
                </a:solidFill>
                <a:latin typeface="Monda"/>
                <a:ea typeface="Monda"/>
                <a:cs typeface="Monda"/>
                <a:sym typeface="Monda"/>
              </a:rPr>
              <a:t>Suite 302</a:t>
            </a:r>
            <a:endParaRPr dirty="0"/>
          </a:p>
          <a:p>
            <a:pPr marL="457200" marR="0" lvl="1" indent="0" algn="l" rtl="0">
              <a:lnSpc>
                <a:spcPct val="90000"/>
              </a:lnSpc>
              <a:spcBef>
                <a:spcPts val="0"/>
              </a:spcBef>
              <a:spcAft>
                <a:spcPts val="0"/>
              </a:spcAft>
              <a:buClr>
                <a:schemeClr val="dk1"/>
              </a:buClr>
              <a:buSzPts val="2000"/>
              <a:buFont typeface="Monda"/>
              <a:buNone/>
            </a:pPr>
            <a:r>
              <a:rPr lang="en-US" sz="2000" b="0" i="0" u="none" strike="noStrike" cap="none" dirty="0">
                <a:solidFill>
                  <a:schemeClr val="dk1"/>
                </a:solidFill>
                <a:latin typeface="Monda"/>
                <a:ea typeface="Monda"/>
                <a:cs typeface="Monda"/>
                <a:sym typeface="Monda"/>
              </a:rPr>
              <a:t>Baltimore, MD 21211 USA</a:t>
            </a:r>
            <a:endParaRPr dirty="0"/>
          </a:p>
          <a:p>
            <a:pPr marL="457200" marR="0" lvl="1" indent="0" algn="l" rtl="0">
              <a:lnSpc>
                <a:spcPct val="90000"/>
              </a:lnSpc>
              <a:spcBef>
                <a:spcPts val="0"/>
              </a:spcBef>
              <a:spcAft>
                <a:spcPts val="0"/>
              </a:spcAft>
              <a:buClr>
                <a:schemeClr val="dk1"/>
              </a:buClr>
              <a:buSzPts val="2000"/>
              <a:buFont typeface="Monda"/>
              <a:buNone/>
            </a:pPr>
            <a:r>
              <a:rPr lang="en-US" sz="2000" b="0" i="0" u="none" strike="noStrike" cap="none" dirty="0">
                <a:solidFill>
                  <a:schemeClr val="dk1"/>
                </a:solidFill>
                <a:latin typeface="Monda"/>
                <a:ea typeface="Monda"/>
                <a:cs typeface="Monda"/>
                <a:sym typeface="Monda"/>
              </a:rPr>
              <a:t>Tel.: (301) 654-2512</a:t>
            </a:r>
            <a:endParaRPr dirty="0"/>
          </a:p>
          <a:p>
            <a:pPr marL="457200" marR="0" lvl="1" indent="0" algn="l" rtl="0">
              <a:lnSpc>
                <a:spcPct val="90000"/>
              </a:lnSpc>
              <a:spcBef>
                <a:spcPts val="0"/>
              </a:spcBef>
              <a:spcAft>
                <a:spcPts val="0"/>
              </a:spcAft>
              <a:buClr>
                <a:schemeClr val="dk1"/>
              </a:buClr>
              <a:buSzPts val="2000"/>
              <a:buFont typeface="Monda"/>
              <a:buNone/>
            </a:pPr>
            <a:r>
              <a:rPr lang="en-US" sz="2000" b="0" i="0" u="sng" strike="noStrike" cap="none" dirty="0">
                <a:solidFill>
                  <a:schemeClr val="dk1"/>
                </a:solidFill>
                <a:latin typeface="Monda"/>
                <a:ea typeface="Monda"/>
                <a:cs typeface="Monda"/>
                <a:sym typeface="Monda"/>
                <a:hlinkClick r:id="rId3">
                  <a:extLst>
                    <a:ext uri="{A12FA001-AC4F-418D-AE19-62706E023703}">
                      <ahyp:hlinkClr xmlns:ahyp="http://schemas.microsoft.com/office/drawing/2018/hyperlinkcolor" val="tx"/>
                    </a:ext>
                  </a:extLst>
                </a:hlinkClick>
              </a:rPr>
              <a:t>www.niso.org</a:t>
            </a:r>
            <a:endParaRPr sz="2000" b="0" i="0" u="none" strike="noStrike" cap="none" dirty="0">
              <a:solidFill>
                <a:schemeClr val="dk1"/>
              </a:solidFill>
              <a:latin typeface="Monda"/>
              <a:ea typeface="Monda"/>
              <a:cs typeface="Monda"/>
              <a:sym typeface="Monda"/>
            </a:endParaRPr>
          </a:p>
          <a:p>
            <a:pPr marL="457200" marR="0" lvl="1" indent="0" algn="l" rtl="0">
              <a:lnSpc>
                <a:spcPct val="90000"/>
              </a:lnSpc>
              <a:spcBef>
                <a:spcPts val="0"/>
              </a:spcBef>
              <a:spcAft>
                <a:spcPts val="0"/>
              </a:spcAft>
              <a:buClr>
                <a:schemeClr val="dk1"/>
              </a:buClr>
              <a:buSzPts val="2000"/>
              <a:buFont typeface="Monda"/>
              <a:buNone/>
            </a:pPr>
            <a:r>
              <a:rPr lang="en-US" sz="2000" b="0" i="0" u="none" strike="noStrike" cap="none" dirty="0">
                <a:solidFill>
                  <a:schemeClr val="dk1"/>
                </a:solidFill>
                <a:latin typeface="Monda"/>
                <a:ea typeface="Monda"/>
                <a:cs typeface="Monda"/>
                <a:sym typeface="Monda"/>
              </a:rPr>
              <a:t>@NISOinfo </a:t>
            </a:r>
            <a:endParaRPr sz="2400" b="0" i="0" u="none" strike="noStrike" cap="none" dirty="0">
              <a:solidFill>
                <a:schemeClr val="dk1"/>
              </a:solidFill>
              <a:latin typeface="Monda"/>
              <a:ea typeface="Monda"/>
              <a:cs typeface="Monda"/>
              <a:sym typeface="Monda"/>
            </a:endParaRPr>
          </a:p>
          <a:p>
            <a:pPr marL="0" marR="0" lvl="0" indent="0" algn="l" rtl="0">
              <a:spcBef>
                <a:spcPts val="0"/>
              </a:spcBef>
              <a:spcAft>
                <a:spcPts val="0"/>
              </a:spcAft>
              <a:buNone/>
            </a:pPr>
            <a:endParaRPr sz="1800" dirty="0">
              <a:solidFill>
                <a:schemeClr val="dk1"/>
              </a:solidFill>
              <a:latin typeface="Monda"/>
              <a:ea typeface="Monda"/>
              <a:cs typeface="Monda"/>
              <a:sym typeface="Monda"/>
            </a:endParaRPr>
          </a:p>
        </p:txBody>
      </p:sp>
      <p:sp>
        <p:nvSpPr>
          <p:cNvPr id="2" name="TextBox 1">
            <a:extLst>
              <a:ext uri="{FF2B5EF4-FFF2-40B4-BE49-F238E27FC236}">
                <a16:creationId xmlns:a16="http://schemas.microsoft.com/office/drawing/2014/main" id="{67EF1E8C-702D-0010-6BE4-C1EFE754C54A}"/>
              </a:ext>
            </a:extLst>
          </p:cNvPr>
          <p:cNvSpPr txBox="1"/>
          <p:nvPr/>
        </p:nvSpPr>
        <p:spPr>
          <a:xfrm>
            <a:off x="2906799" y="1328613"/>
            <a:ext cx="8596668" cy="5169620"/>
          </a:xfrm>
          <a:prstGeom prst="rect">
            <a:avLst/>
          </a:prstGeom>
          <a:noFill/>
        </p:spPr>
        <p:txBody>
          <a:bodyPr wrap="square" numCol="2" rtlCol="0">
            <a:spAutoFit/>
          </a:bodyPr>
          <a:lstStyle/>
          <a:p>
            <a:pPr marL="342891" lvl="0" indent="-342891" algn="r" rtl="0">
              <a:lnSpc>
                <a:spcPct val="90000"/>
              </a:lnSpc>
              <a:spcBef>
                <a:spcPts val="1000"/>
              </a:spcBef>
              <a:spcAft>
                <a:spcPts val="0"/>
              </a:spcAft>
              <a:buSzPct val="80000"/>
              <a:buFont typeface="Trebuchet MS"/>
              <a:buNone/>
            </a:pPr>
            <a:r>
              <a:rPr lang="en-US" sz="1400" b="1" dirty="0"/>
              <a:t>Todd Carpenter</a:t>
            </a:r>
            <a:br>
              <a:rPr lang="en-US" sz="1400" b="1" dirty="0"/>
            </a:br>
            <a:r>
              <a:rPr lang="en-US" sz="1400" b="1" dirty="0"/>
              <a:t>Executive Director</a:t>
            </a:r>
            <a:br>
              <a:rPr lang="en-US" b="1" dirty="0"/>
            </a:br>
            <a:r>
              <a:rPr lang="en-US" sz="1200" dirty="0"/>
              <a:t>tcarpenter@niso.org</a:t>
            </a:r>
            <a:endParaRPr lang="en-US" dirty="0"/>
          </a:p>
          <a:p>
            <a:pPr marL="342891" lvl="0" indent="-342891" algn="r" rtl="0">
              <a:lnSpc>
                <a:spcPct val="90000"/>
              </a:lnSpc>
              <a:spcBef>
                <a:spcPts val="1000"/>
              </a:spcBef>
              <a:spcAft>
                <a:spcPts val="0"/>
              </a:spcAft>
              <a:buSzPct val="79999"/>
              <a:buFont typeface="Trebuchet MS"/>
              <a:buNone/>
            </a:pPr>
            <a:endParaRPr lang="en-US" b="1" dirty="0"/>
          </a:p>
          <a:p>
            <a:pPr marL="342891" lvl="0" indent="-342891" algn="r" rtl="0">
              <a:lnSpc>
                <a:spcPct val="90000"/>
              </a:lnSpc>
              <a:spcBef>
                <a:spcPts val="1000"/>
              </a:spcBef>
              <a:spcAft>
                <a:spcPts val="0"/>
              </a:spcAft>
              <a:buSzPct val="80000"/>
              <a:buFont typeface="Trebuchet MS"/>
              <a:buNone/>
            </a:pPr>
            <a:r>
              <a:rPr lang="en-US" sz="1200" b="1" dirty="0"/>
              <a:t>	</a:t>
            </a:r>
            <a:r>
              <a:rPr lang="en-US" sz="1400" b="1" dirty="0"/>
              <a:t>Nettie Lagace</a:t>
            </a:r>
            <a:br>
              <a:rPr lang="en-US" dirty="0"/>
            </a:br>
            <a:r>
              <a:rPr lang="en-US" sz="1400" b="1" dirty="0"/>
              <a:t>Associate Executive Director</a:t>
            </a:r>
            <a:br>
              <a:rPr lang="en-US" sz="1400" b="1" dirty="0"/>
            </a:br>
            <a:r>
              <a:rPr lang="en-US" dirty="0"/>
              <a:t>nlagace@niso.org</a:t>
            </a:r>
          </a:p>
          <a:p>
            <a:pPr marL="342891" lvl="0" indent="-342891" algn="r" rtl="0">
              <a:lnSpc>
                <a:spcPct val="90000"/>
              </a:lnSpc>
              <a:spcBef>
                <a:spcPts val="1000"/>
              </a:spcBef>
              <a:spcAft>
                <a:spcPts val="0"/>
              </a:spcAft>
              <a:buSzPct val="80000"/>
              <a:buFont typeface="Trebuchet MS"/>
              <a:buNone/>
            </a:pPr>
            <a:endParaRPr lang="en-US" sz="1200" dirty="0"/>
          </a:p>
          <a:p>
            <a:pPr marL="342891" lvl="0" indent="-342891" algn="r" rtl="0">
              <a:lnSpc>
                <a:spcPct val="90000"/>
              </a:lnSpc>
              <a:spcBef>
                <a:spcPts val="1000"/>
              </a:spcBef>
              <a:spcAft>
                <a:spcPts val="0"/>
              </a:spcAft>
              <a:buSzPct val="80000"/>
              <a:buFont typeface="Trebuchet MS"/>
              <a:buNone/>
            </a:pPr>
            <a:r>
              <a:rPr lang="en-US" sz="1400" b="1" dirty="0"/>
              <a:t>Keondra Bailey</a:t>
            </a:r>
            <a:br>
              <a:rPr lang="en-US" sz="1400" b="1" dirty="0"/>
            </a:br>
            <a:r>
              <a:rPr lang="en-US" b="1" dirty="0"/>
              <a:t>Assistant Standards Program Manager</a:t>
            </a:r>
            <a:br>
              <a:rPr lang="en-US" b="1" dirty="0"/>
            </a:br>
            <a:r>
              <a:rPr lang="en-US" sz="1400" dirty="0"/>
              <a:t>kbailey@niso.org</a:t>
            </a:r>
          </a:p>
          <a:p>
            <a:pPr marL="342891" lvl="0" indent="-342891" algn="r" rtl="0">
              <a:lnSpc>
                <a:spcPct val="90000"/>
              </a:lnSpc>
              <a:spcBef>
                <a:spcPts val="1000"/>
              </a:spcBef>
              <a:spcAft>
                <a:spcPts val="0"/>
              </a:spcAft>
              <a:buSzPct val="80000"/>
              <a:buFont typeface="Trebuchet MS"/>
              <a:buNone/>
            </a:pPr>
            <a:endParaRPr lang="en-US" sz="1400" dirty="0"/>
          </a:p>
          <a:p>
            <a:pPr marL="342891" lvl="0" indent="-342891" algn="r" rtl="0">
              <a:lnSpc>
                <a:spcPct val="90000"/>
              </a:lnSpc>
              <a:spcBef>
                <a:spcPts val="1000"/>
              </a:spcBef>
              <a:spcAft>
                <a:spcPts val="0"/>
              </a:spcAft>
              <a:buSzPct val="80000"/>
              <a:buFont typeface="Trebuchet MS"/>
              <a:buNone/>
            </a:pPr>
            <a:r>
              <a:rPr lang="en-US" sz="1400" b="1" dirty="0"/>
              <a:t>Mary Beth Barilla</a:t>
            </a:r>
            <a:br>
              <a:rPr lang="en-US" dirty="0"/>
            </a:br>
            <a:r>
              <a:rPr lang="en-US" b="1" dirty="0"/>
              <a:t>Director of Business Development &amp; Communications</a:t>
            </a:r>
            <a:br>
              <a:rPr lang="en-US" b="1" dirty="0"/>
            </a:br>
            <a:r>
              <a:rPr lang="en-US" sz="1200" dirty="0"/>
              <a:t>mbarilla@niso.org</a:t>
            </a:r>
            <a:endParaRPr lang="en-US" sz="1200" b="1" dirty="0"/>
          </a:p>
          <a:p>
            <a:pPr marL="342891" lvl="0" indent="-342891" algn="r" rtl="0">
              <a:lnSpc>
                <a:spcPct val="90000"/>
              </a:lnSpc>
              <a:spcBef>
                <a:spcPts val="1000"/>
              </a:spcBef>
              <a:spcAft>
                <a:spcPts val="0"/>
              </a:spcAft>
              <a:buSzPct val="80000"/>
              <a:buFont typeface="Trebuchet MS"/>
              <a:buNone/>
            </a:pPr>
            <a:endParaRPr lang="en-US" sz="1400" b="1" dirty="0"/>
          </a:p>
          <a:p>
            <a:pPr marL="342891" lvl="0" indent="-342891" algn="r" rtl="0">
              <a:lnSpc>
                <a:spcPct val="90000"/>
              </a:lnSpc>
              <a:spcBef>
                <a:spcPts val="1000"/>
              </a:spcBef>
              <a:spcAft>
                <a:spcPts val="0"/>
              </a:spcAft>
              <a:buSzPct val="80000"/>
              <a:buFont typeface="Trebuchet MS"/>
              <a:buNone/>
            </a:pPr>
            <a:endParaRPr lang="en-US" b="1" dirty="0"/>
          </a:p>
          <a:p>
            <a:pPr marL="342891" lvl="0" indent="-342891" algn="r" rtl="0">
              <a:lnSpc>
                <a:spcPct val="90000"/>
              </a:lnSpc>
              <a:spcBef>
                <a:spcPts val="1000"/>
              </a:spcBef>
              <a:spcAft>
                <a:spcPts val="0"/>
              </a:spcAft>
              <a:buSzPct val="80000"/>
              <a:buFont typeface="Trebuchet MS"/>
              <a:buNone/>
            </a:pPr>
            <a:endParaRPr lang="en-US" sz="1400" b="1" dirty="0"/>
          </a:p>
          <a:p>
            <a:pPr marL="342891" lvl="0" indent="-342891" algn="r" rtl="0">
              <a:lnSpc>
                <a:spcPct val="90000"/>
              </a:lnSpc>
              <a:spcBef>
                <a:spcPts val="1000"/>
              </a:spcBef>
              <a:spcAft>
                <a:spcPts val="0"/>
              </a:spcAft>
              <a:buSzPct val="80000"/>
              <a:buFont typeface="Trebuchet MS"/>
              <a:buNone/>
            </a:pPr>
            <a:endParaRPr lang="en-US" sz="1400" b="1" dirty="0"/>
          </a:p>
          <a:p>
            <a:pPr marL="342891" lvl="0" indent="-342891" algn="r">
              <a:lnSpc>
                <a:spcPct val="90000"/>
              </a:lnSpc>
              <a:spcBef>
                <a:spcPts val="1000"/>
              </a:spcBef>
              <a:buSzPct val="80000"/>
            </a:pPr>
            <a:r>
              <a:rPr lang="en-US" b="1" dirty="0"/>
              <a:t>Kimberly</a:t>
            </a:r>
            <a:r>
              <a:rPr lang="en-US" sz="1600" b="1" dirty="0"/>
              <a:t> </a:t>
            </a:r>
            <a:r>
              <a:rPr lang="en-US" b="1" dirty="0"/>
              <a:t>Graham</a:t>
            </a:r>
            <a:br>
              <a:rPr lang="en-US" sz="1600" dirty="0"/>
            </a:br>
            <a:r>
              <a:rPr lang="en-US" b="1" dirty="0"/>
              <a:t>Educational Programs Manager and</a:t>
            </a:r>
            <a:br>
              <a:rPr lang="en-US" b="1" dirty="0"/>
            </a:br>
            <a:r>
              <a:rPr lang="en-US" b="1" dirty="0"/>
              <a:t> DEIA Advocate</a:t>
            </a:r>
            <a:br>
              <a:rPr lang="en-US" b="1" dirty="0"/>
            </a:br>
            <a:r>
              <a:rPr lang="en-US" dirty="0"/>
              <a:t> kgraham@niso.org</a:t>
            </a:r>
          </a:p>
          <a:p>
            <a:pPr marL="342891" lvl="0" indent="-342891" algn="r" rtl="0">
              <a:lnSpc>
                <a:spcPct val="90000"/>
              </a:lnSpc>
              <a:spcBef>
                <a:spcPts val="1000"/>
              </a:spcBef>
              <a:spcAft>
                <a:spcPts val="0"/>
              </a:spcAft>
              <a:buSzPct val="80000"/>
              <a:buFont typeface="Trebuchet MS"/>
              <a:buNone/>
            </a:pPr>
            <a:endParaRPr lang="en-US" sz="1400" b="1" dirty="0"/>
          </a:p>
          <a:p>
            <a:pPr marL="342891" lvl="0" indent="-342891" algn="r" rtl="0">
              <a:lnSpc>
                <a:spcPct val="90000"/>
              </a:lnSpc>
              <a:spcBef>
                <a:spcPts val="1000"/>
              </a:spcBef>
              <a:spcAft>
                <a:spcPts val="0"/>
              </a:spcAft>
              <a:buSzPct val="80000"/>
              <a:buFont typeface="Trebuchet MS"/>
              <a:buNone/>
            </a:pPr>
            <a:r>
              <a:rPr lang="en-US" sz="1400" b="1" dirty="0"/>
              <a:t>Jason Griffey</a:t>
            </a:r>
            <a:br>
              <a:rPr lang="en-US" dirty="0"/>
            </a:br>
            <a:r>
              <a:rPr lang="en-US" sz="1400" b="1" dirty="0"/>
              <a:t>Director of Strategic Initiatives</a:t>
            </a:r>
            <a:br>
              <a:rPr lang="en-US" b="1" dirty="0"/>
            </a:br>
            <a:r>
              <a:rPr lang="en-US" sz="1200" dirty="0"/>
              <a:t>griffey</a:t>
            </a:r>
            <a:r>
              <a:rPr lang="en-US" dirty="0"/>
              <a:t>@niso.org</a:t>
            </a:r>
            <a:endParaRPr lang="en-US" b="1" dirty="0"/>
          </a:p>
          <a:p>
            <a:pPr marL="342891" lvl="0" indent="-342891" algn="r" rtl="0">
              <a:lnSpc>
                <a:spcPct val="90000"/>
              </a:lnSpc>
              <a:spcBef>
                <a:spcPts val="1000"/>
              </a:spcBef>
              <a:spcAft>
                <a:spcPts val="0"/>
              </a:spcAft>
              <a:buSzPct val="80000"/>
              <a:buFont typeface="Trebuchet MS"/>
              <a:buNone/>
            </a:pPr>
            <a:endParaRPr lang="en-US" sz="1200" b="1" dirty="0"/>
          </a:p>
          <a:p>
            <a:pPr marL="342891" lvl="0" indent="-342891" algn="r" rtl="0">
              <a:lnSpc>
                <a:spcPct val="90000"/>
              </a:lnSpc>
              <a:spcBef>
                <a:spcPts val="1000"/>
              </a:spcBef>
              <a:spcAft>
                <a:spcPts val="0"/>
              </a:spcAft>
              <a:buSzPct val="80000"/>
              <a:buFont typeface="Trebuchet MS"/>
              <a:buNone/>
            </a:pPr>
            <a:r>
              <a:rPr lang="en-US" sz="1400" b="1" dirty="0"/>
              <a:t>Sara Groveman</a:t>
            </a:r>
            <a:br>
              <a:rPr lang="en-US" sz="1400" b="1" dirty="0"/>
            </a:br>
            <a:r>
              <a:rPr lang="en-US" sz="1400" b="1" dirty="0"/>
              <a:t>Educational and Communications Coordinator</a:t>
            </a:r>
            <a:br>
              <a:rPr lang="en-US" b="1" dirty="0"/>
            </a:br>
            <a:r>
              <a:rPr lang="en-US" sz="1200" dirty="0"/>
              <a:t>sgroveman@niso.org</a:t>
            </a:r>
            <a:endParaRPr lang="en-US" dirty="0"/>
          </a:p>
          <a:p>
            <a:pPr marL="342891" lvl="0" indent="-342891" algn="r" rtl="0">
              <a:lnSpc>
                <a:spcPct val="90000"/>
              </a:lnSpc>
              <a:spcBef>
                <a:spcPts val="1000"/>
              </a:spcBef>
              <a:spcAft>
                <a:spcPts val="0"/>
              </a:spcAft>
              <a:buSzPct val="80000"/>
              <a:buFont typeface="Trebuchet MS"/>
              <a:buNone/>
            </a:pPr>
            <a:endParaRPr lang="en-US" sz="1050" b="1" dirty="0"/>
          </a:p>
          <a:p>
            <a:pPr marL="342891" lvl="0" indent="-342891" algn="r">
              <a:lnSpc>
                <a:spcPct val="90000"/>
              </a:lnSpc>
              <a:spcBef>
                <a:spcPts val="1000"/>
              </a:spcBef>
              <a:buSzPct val="80000"/>
            </a:pPr>
            <a:r>
              <a:rPr lang="en-US" b="1" dirty="0"/>
              <a:t>Lisa Jackson</a:t>
            </a:r>
            <a:br>
              <a:rPr lang="en-US" dirty="0"/>
            </a:br>
            <a:r>
              <a:rPr lang="en-US" b="1" dirty="0"/>
              <a:t>Office Manager</a:t>
            </a:r>
            <a:br>
              <a:rPr lang="en-US" b="1" dirty="0"/>
            </a:br>
            <a:r>
              <a:rPr lang="en-US" sz="1200" dirty="0"/>
              <a:t>ljackson@niso.org</a:t>
            </a:r>
            <a:endParaRPr lang="en-US" sz="1200" b="1" dirty="0"/>
          </a:p>
          <a:p>
            <a:endParaRPr lang="en-US" dirty="0"/>
          </a:p>
        </p:txBody>
      </p:sp>
      <p:pic>
        <p:nvPicPr>
          <p:cNvPr id="3" name="Google Shape;863;p38">
            <a:extLst>
              <a:ext uri="{FF2B5EF4-FFF2-40B4-BE49-F238E27FC236}">
                <a16:creationId xmlns:a16="http://schemas.microsoft.com/office/drawing/2014/main" id="{82CAC057-20D9-FDC4-B672-82297D2D9DD0}"/>
              </a:ext>
            </a:extLst>
          </p:cNvPr>
          <p:cNvPicPr preferRelativeResize="0"/>
          <p:nvPr/>
        </p:nvPicPr>
        <p:blipFill rotWithShape="1">
          <a:blip r:embed="rId4">
            <a:alphaModFix/>
          </a:blip>
          <a:srcRect/>
          <a:stretch/>
        </p:blipFill>
        <p:spPr>
          <a:xfrm>
            <a:off x="382524" y="0"/>
            <a:ext cx="2795587" cy="121205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0"/>
        <p:cNvGrpSpPr/>
        <p:nvPr/>
      </p:nvGrpSpPr>
      <p:grpSpPr>
        <a:xfrm>
          <a:off x="0" y="0"/>
          <a:ext cx="0" cy="0"/>
          <a:chOff x="0" y="0"/>
          <a:chExt cx="0" cy="0"/>
        </a:xfrm>
      </p:grpSpPr>
      <p:sp>
        <p:nvSpPr>
          <p:cNvPr id="851" name="Google Shape;851;p37"/>
          <p:cNvSpPr txBox="1">
            <a:spLocks noGrp="1"/>
          </p:cNvSpPr>
          <p:nvPr>
            <p:ph type="title"/>
          </p:nvPr>
        </p:nvSpPr>
        <p:spPr>
          <a:xfrm>
            <a:off x="677334" y="4765972"/>
            <a:ext cx="8596668" cy="1320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2"/>
              </a:buClr>
              <a:buSzPts val="4400"/>
              <a:buFont typeface="Trebuchet MS"/>
              <a:buNone/>
            </a:pPr>
            <a:endParaRPr sz="4400" dirty="0">
              <a:solidFill>
                <a:schemeClr val="lt1"/>
              </a:solidFill>
            </a:endParaRPr>
          </a:p>
        </p:txBody>
      </p:sp>
      <p:sp>
        <p:nvSpPr>
          <p:cNvPr id="852" name="Google Shape;852;p37"/>
          <p:cNvSpPr txBox="1">
            <a:spLocks noGrp="1"/>
          </p:cNvSpPr>
          <p:nvPr>
            <p:ph idx="1"/>
          </p:nvPr>
        </p:nvSpPr>
        <p:spPr>
          <a:xfrm>
            <a:off x="677334" y="973015"/>
            <a:ext cx="6039989" cy="51137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760"/>
              <a:buNone/>
            </a:pPr>
            <a:r>
              <a:rPr lang="en-US" sz="2200" b="1" dirty="0"/>
              <a:t>New to NISO?</a:t>
            </a:r>
            <a:br>
              <a:rPr lang="en-US" sz="2200" b="1" dirty="0"/>
            </a:br>
            <a:r>
              <a:rPr lang="en-US" sz="2200" b="1" dirty="0"/>
              <a:t>Let us help!</a:t>
            </a:r>
            <a:endParaRPr dirty="0"/>
          </a:p>
          <a:p>
            <a:pPr marL="0" lvl="0" indent="0" algn="l" rtl="0">
              <a:spcBef>
                <a:spcPts val="1000"/>
              </a:spcBef>
              <a:spcAft>
                <a:spcPts val="0"/>
              </a:spcAft>
              <a:buSzPts val="1360"/>
              <a:buNone/>
            </a:pPr>
            <a:r>
              <a:rPr lang="en-US" sz="1700" b="1" dirty="0"/>
              <a:t>Just click the QR Code to tell us </a:t>
            </a:r>
            <a:br>
              <a:rPr lang="en-US" sz="1700" b="1" dirty="0"/>
            </a:br>
            <a:r>
              <a:rPr lang="en-US" sz="1700" b="1" dirty="0"/>
              <a:t>what types of NISO information </a:t>
            </a:r>
            <a:br>
              <a:rPr lang="en-US" sz="1700" b="1" dirty="0"/>
            </a:br>
            <a:r>
              <a:rPr lang="en-US" sz="1700" b="1" dirty="0"/>
              <a:t>you want to receive:</a:t>
            </a:r>
            <a:endParaRPr dirty="0"/>
          </a:p>
          <a:p>
            <a:pPr marL="342891" lvl="0" indent="-342891" algn="l" rtl="0">
              <a:spcBef>
                <a:spcPts val="1000"/>
              </a:spcBef>
              <a:spcAft>
                <a:spcPts val="0"/>
              </a:spcAft>
              <a:buSzPts val="1440"/>
              <a:buChar char="►"/>
            </a:pPr>
            <a:r>
              <a:rPr lang="en-US" dirty="0"/>
              <a:t>NISO Announcements/Press Releases</a:t>
            </a:r>
            <a:endParaRPr dirty="0"/>
          </a:p>
          <a:p>
            <a:pPr marL="342891" lvl="0" indent="-342891" algn="l" rtl="0">
              <a:spcBef>
                <a:spcPts val="1000"/>
              </a:spcBef>
              <a:spcAft>
                <a:spcPts val="0"/>
              </a:spcAft>
              <a:buSzPts val="1440"/>
              <a:buChar char="►"/>
            </a:pPr>
            <a:r>
              <a:rPr lang="en-US" dirty="0"/>
              <a:t>NISO Information Organized (I/O)</a:t>
            </a:r>
            <a:endParaRPr dirty="0"/>
          </a:p>
          <a:p>
            <a:pPr marL="342891" lvl="0" indent="-342891" algn="l" rtl="0">
              <a:spcBef>
                <a:spcPts val="1000"/>
              </a:spcBef>
              <a:spcAft>
                <a:spcPts val="0"/>
              </a:spcAft>
              <a:buSzPts val="1440"/>
              <a:buChar char="►"/>
            </a:pPr>
            <a:r>
              <a:rPr lang="en-US" dirty="0"/>
              <a:t>Educational Programs</a:t>
            </a:r>
            <a:endParaRPr dirty="0"/>
          </a:p>
          <a:p>
            <a:pPr marL="342891" lvl="0" indent="-342891" algn="l" rtl="0">
              <a:spcBef>
                <a:spcPts val="1000"/>
              </a:spcBef>
              <a:spcAft>
                <a:spcPts val="0"/>
              </a:spcAft>
              <a:buSzPts val="1440"/>
              <a:buChar char="►"/>
            </a:pPr>
            <a:r>
              <a:rPr lang="en-US" dirty="0"/>
              <a:t>NISO Standards and Working Group Updates</a:t>
            </a:r>
            <a:endParaRPr dirty="0"/>
          </a:p>
          <a:p>
            <a:pPr marL="342891" lvl="0" indent="-342891" algn="l" rtl="0">
              <a:spcBef>
                <a:spcPts val="1000"/>
              </a:spcBef>
              <a:spcAft>
                <a:spcPts val="0"/>
              </a:spcAft>
              <a:buSzPts val="1440"/>
              <a:buChar char="►"/>
            </a:pPr>
            <a:r>
              <a:rPr lang="en-US" dirty="0"/>
              <a:t>NISO Plus</a:t>
            </a:r>
            <a:endParaRPr dirty="0"/>
          </a:p>
          <a:p>
            <a:pPr marL="0" lvl="0" indent="0" algn="l" rtl="0">
              <a:spcBef>
                <a:spcPts val="1000"/>
              </a:spcBef>
              <a:spcAft>
                <a:spcPts val="0"/>
              </a:spcAft>
              <a:buSzPts val="1360"/>
              <a:buNone/>
            </a:pPr>
            <a:br>
              <a:rPr lang="en-US" sz="1700" dirty="0"/>
            </a:br>
            <a:r>
              <a:rPr lang="en-US" sz="1700" dirty="0"/>
              <a:t>Or Visit: </a:t>
            </a:r>
            <a:r>
              <a:rPr lang="en-US" sz="1700" u="sng" dirty="0">
                <a:solidFill>
                  <a:schemeClr val="hlink"/>
                </a:solidFill>
                <a:hlinkClick r:id="rId3"/>
              </a:rPr>
              <a:t>https://confirmsubscription.com/h/j/16B94AB10EFACDB2</a:t>
            </a:r>
            <a:endParaRPr sz="1700" dirty="0"/>
          </a:p>
        </p:txBody>
      </p:sp>
      <p:sp>
        <p:nvSpPr>
          <p:cNvPr id="854" name="Google Shape;854;p37"/>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855" name="Google Shape;855;p37"/>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856" name="Google Shape;856;p37"/>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dirty="0"/>
          </a:p>
        </p:txBody>
      </p:sp>
      <p:pic>
        <p:nvPicPr>
          <p:cNvPr id="853" name="Google Shape;853;p37" descr="Qr code&#10;&#10;Description automatically generated"/>
          <p:cNvPicPr preferRelativeResize="0"/>
          <p:nvPr/>
        </p:nvPicPr>
        <p:blipFill rotWithShape="1">
          <a:blip r:embed="rId4">
            <a:alphaModFix/>
          </a:blip>
          <a:srcRect/>
          <a:stretch/>
        </p:blipFill>
        <p:spPr>
          <a:xfrm>
            <a:off x="6416502" y="1440744"/>
            <a:ext cx="2857500" cy="2857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5F69-10C9-00D2-CC23-16710CE74A20}"/>
              </a:ext>
            </a:extLst>
          </p:cNvPr>
          <p:cNvSpPr>
            <a:spLocks noGrp="1"/>
          </p:cNvSpPr>
          <p:nvPr>
            <p:ph type="title"/>
          </p:nvPr>
        </p:nvSpPr>
        <p:spPr/>
        <p:txBody>
          <a:bodyPr/>
          <a:lstStyle/>
          <a:p>
            <a:r>
              <a:rPr lang="en-US" b="1" dirty="0"/>
              <a:t>Share your feedback</a:t>
            </a:r>
          </a:p>
        </p:txBody>
      </p:sp>
      <p:sp>
        <p:nvSpPr>
          <p:cNvPr id="3" name="Content Placeholder 2">
            <a:extLst>
              <a:ext uri="{FF2B5EF4-FFF2-40B4-BE49-F238E27FC236}">
                <a16:creationId xmlns:a16="http://schemas.microsoft.com/office/drawing/2014/main" id="{65EFFEBE-3C09-3535-8A20-2C1BEA372138}"/>
              </a:ext>
            </a:extLst>
          </p:cNvPr>
          <p:cNvSpPr>
            <a:spLocks noGrp="1"/>
          </p:cNvSpPr>
          <p:nvPr>
            <p:ph idx="1"/>
          </p:nvPr>
        </p:nvSpPr>
        <p:spPr/>
        <p:txBody>
          <a:bodyPr/>
          <a:lstStyle/>
          <a:p>
            <a:pPr marL="342891" marR="0" lvl="0" indent="-342891" algn="l" rtl="0">
              <a:lnSpc>
                <a:spcPct val="100000"/>
              </a:lnSpc>
              <a:spcBef>
                <a:spcPts val="0"/>
              </a:spcBef>
              <a:spcAft>
                <a:spcPts val="0"/>
              </a:spcAft>
              <a:buSzPts val="1920"/>
              <a:buChar char="►"/>
            </a:pPr>
            <a:r>
              <a:rPr lang="en-US" sz="2400" dirty="0"/>
              <a:t>Our 2023 community survey closes tomorrow, June 30</a:t>
            </a:r>
          </a:p>
          <a:p>
            <a:pPr marL="914400" marR="0" lvl="1" indent="-350519" algn="l" rtl="0">
              <a:lnSpc>
                <a:spcPct val="100000"/>
              </a:lnSpc>
              <a:spcBef>
                <a:spcPts val="1000"/>
              </a:spcBef>
              <a:spcAft>
                <a:spcPts val="0"/>
              </a:spcAft>
              <a:buSzPts val="1920"/>
              <a:buChar char="►"/>
            </a:pPr>
            <a:r>
              <a:rPr lang="en-US" sz="2400" dirty="0"/>
              <a:t>Tell us what you know about NISO and our work</a:t>
            </a:r>
          </a:p>
          <a:p>
            <a:pPr marL="914400" marR="0" lvl="1" indent="-350519" algn="l" rtl="0">
              <a:lnSpc>
                <a:spcPct val="100000"/>
              </a:lnSpc>
              <a:spcBef>
                <a:spcPts val="1000"/>
              </a:spcBef>
              <a:spcAft>
                <a:spcPts val="0"/>
              </a:spcAft>
              <a:buSzPts val="1920"/>
              <a:buChar char="►"/>
            </a:pPr>
            <a:r>
              <a:rPr lang="en-US" sz="2400" dirty="0"/>
              <a:t>Share your thoughts on the challenges that lie ahead for our community</a:t>
            </a:r>
            <a:endParaRPr lang="en-US" sz="2200" dirty="0"/>
          </a:p>
          <a:p>
            <a:pPr marL="0" lvl="0" indent="0" algn="l" rtl="0">
              <a:spcBef>
                <a:spcPts val="100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sz="3600" dirty="0">
                <a:solidFill>
                  <a:schemeClr val="accent2"/>
                </a:solidFill>
              </a:rPr>
              <a:t>surveymonkey.com/r/AMM23</a:t>
            </a:r>
            <a:endParaRPr lang="en-US" dirty="0"/>
          </a:p>
          <a:p>
            <a:endParaRPr lang="en-US" dirty="0"/>
          </a:p>
        </p:txBody>
      </p:sp>
      <p:sp>
        <p:nvSpPr>
          <p:cNvPr id="4" name="Slide Number Placeholder 3">
            <a:extLst>
              <a:ext uri="{FF2B5EF4-FFF2-40B4-BE49-F238E27FC236}">
                <a16:creationId xmlns:a16="http://schemas.microsoft.com/office/drawing/2014/main" id="{CAAFAC0B-D34B-B18B-CB21-3B97CD39CB38}"/>
              </a:ext>
            </a:extLst>
          </p:cNvPr>
          <p:cNvSpPr>
            <a:spLocks noGrp="1"/>
          </p:cNvSpPr>
          <p:nvPr>
            <p:ph type="sldNum" sz="quarter" idx="12"/>
          </p:nvPr>
        </p:nvSpPr>
        <p:spPr/>
        <p:txBody>
          <a:bodyPr/>
          <a:lstStyle/>
          <a:p>
            <a:fld id="{503F8C6A-6F40-9341-AA3D-4D5067D6A884}" type="slidenum">
              <a:rPr lang="en-US" smtClean="0"/>
              <a:t>86</a:t>
            </a:fld>
            <a:endParaRPr lang="en-US" dirty="0"/>
          </a:p>
        </p:txBody>
      </p:sp>
      <p:sp>
        <p:nvSpPr>
          <p:cNvPr id="5" name="Date Placeholder 4">
            <a:extLst>
              <a:ext uri="{FF2B5EF4-FFF2-40B4-BE49-F238E27FC236}">
                <a16:creationId xmlns:a16="http://schemas.microsoft.com/office/drawing/2014/main" id="{DF84683F-AAA7-2F5D-A6A4-0EFB186A7BAC}"/>
              </a:ext>
            </a:extLst>
          </p:cNvPr>
          <p:cNvSpPr>
            <a:spLocks noGrp="1"/>
          </p:cNvSpPr>
          <p:nvPr>
            <p:ph type="dt" sz="half" idx="10"/>
          </p:nvPr>
        </p:nvSpPr>
        <p:spPr/>
        <p:txBody>
          <a:bodyPr/>
          <a:lstStyle/>
          <a:p>
            <a:r>
              <a:rPr lang="en-US"/>
              <a:t>June 25, 2024</a:t>
            </a:r>
            <a:endParaRPr lang="en-US" dirty="0"/>
          </a:p>
        </p:txBody>
      </p:sp>
      <p:sp>
        <p:nvSpPr>
          <p:cNvPr id="6" name="Footer Placeholder 5">
            <a:extLst>
              <a:ext uri="{FF2B5EF4-FFF2-40B4-BE49-F238E27FC236}">
                <a16:creationId xmlns:a16="http://schemas.microsoft.com/office/drawing/2014/main" id="{BB45C163-D8BB-E74D-44A3-11E9DB91881B}"/>
              </a:ext>
            </a:extLst>
          </p:cNvPr>
          <p:cNvSpPr>
            <a:spLocks noGrp="1"/>
          </p:cNvSpPr>
          <p:nvPr>
            <p:ph type="ftr" sz="quarter" idx="11"/>
          </p:nvPr>
        </p:nvSpPr>
        <p:spPr/>
        <p:txBody>
          <a:bodyPr/>
          <a:lstStyle/>
          <a:p>
            <a:r>
              <a:rPr lang="en-US"/>
              <a:t>2024 NISO Annual Membership Meeting</a:t>
            </a:r>
            <a:endParaRPr lang="en-US" dirty="0"/>
          </a:p>
        </p:txBody>
      </p:sp>
    </p:spTree>
    <p:extLst>
      <p:ext uri="{BB962C8B-B14F-4D97-AF65-F5344CB8AC3E}">
        <p14:creationId xmlns:p14="http://schemas.microsoft.com/office/powerpoint/2010/main" val="27175668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8"/>
          <p:cNvSpPr txBox="1">
            <a:spLocks noGrp="1"/>
          </p:cNvSpPr>
          <p:nvPr>
            <p:ph type="title"/>
          </p:nvPr>
        </p:nvSpPr>
        <p:spPr>
          <a:xfrm>
            <a:off x="2209800" y="2533651"/>
            <a:ext cx="7772400" cy="666800"/>
          </a:xfrm>
          <a:prstGeom prst="rect">
            <a:avLst/>
          </a:prstGeom>
          <a:noFill/>
          <a:ln>
            <a:noFill/>
          </a:ln>
        </p:spPr>
        <p:txBody>
          <a:bodyPr spcFirstLastPara="1" wrap="square" lIns="67700" tIns="67700" rIns="121900" bIns="67700" anchor="ctr" anchorCtr="0">
            <a:normAutofit fontScale="90000"/>
          </a:bodyPr>
          <a:lstStyle/>
          <a:p>
            <a:pPr marL="52913" lvl="0" indent="-52913" algn="ctr" rtl="0">
              <a:spcBef>
                <a:spcPts val="0"/>
              </a:spcBef>
              <a:spcAft>
                <a:spcPts val="0"/>
              </a:spcAft>
              <a:buClr>
                <a:schemeClr val="accent2"/>
              </a:buClr>
              <a:buSzPct val="79772"/>
              <a:buFont typeface="Trebuchet MS"/>
              <a:buNone/>
            </a:pPr>
            <a:r>
              <a:rPr lang="en-US" sz="5200" b="1" dirty="0"/>
              <a:t>THANK YOU</a:t>
            </a:r>
            <a:endParaRPr sz="5200" b="1" dirty="0"/>
          </a:p>
        </p:txBody>
      </p:sp>
      <p:sp>
        <p:nvSpPr>
          <p:cNvPr id="862" name="Google Shape;862;p38"/>
          <p:cNvSpPr txBox="1">
            <a:spLocks noGrp="1"/>
          </p:cNvSpPr>
          <p:nvPr>
            <p:ph idx="1"/>
          </p:nvPr>
        </p:nvSpPr>
        <p:spPr>
          <a:xfrm>
            <a:off x="1676400" y="3429000"/>
            <a:ext cx="8826400" cy="2162000"/>
          </a:xfrm>
          <a:prstGeom prst="rect">
            <a:avLst/>
          </a:prstGeom>
          <a:noFill/>
          <a:ln>
            <a:noFill/>
          </a:ln>
        </p:spPr>
        <p:txBody>
          <a:bodyPr spcFirstLastPara="1" wrap="square" lIns="91425" tIns="45700" rIns="40600" bIns="45700" anchor="t" anchorCtr="0">
            <a:normAutofit fontScale="92500" lnSpcReduction="20000"/>
          </a:bodyPr>
          <a:lstStyle/>
          <a:p>
            <a:pPr marL="0" lvl="0" indent="0" algn="ctr" rtl="0">
              <a:lnSpc>
                <a:spcPct val="115000"/>
              </a:lnSpc>
              <a:spcBef>
                <a:spcPts val="0"/>
              </a:spcBef>
              <a:spcAft>
                <a:spcPts val="0"/>
              </a:spcAft>
              <a:buClr>
                <a:srgbClr val="343434"/>
              </a:buClr>
              <a:buSzPct val="81081"/>
              <a:buNone/>
            </a:pPr>
            <a:br>
              <a:rPr lang="en-US" sz="2400" dirty="0">
                <a:solidFill>
                  <a:srgbClr val="343434"/>
                </a:solidFill>
              </a:rPr>
            </a:br>
            <a:r>
              <a:rPr lang="en-US" sz="2400" dirty="0">
                <a:solidFill>
                  <a:srgbClr val="343434"/>
                </a:solidFill>
              </a:rPr>
              <a:t>Thank you to all of our attendees </a:t>
            </a:r>
            <a:endParaRPr sz="2400" dirty="0">
              <a:solidFill>
                <a:srgbClr val="343434"/>
              </a:solidFill>
            </a:endParaRPr>
          </a:p>
          <a:p>
            <a:pPr marL="0" lvl="0" indent="0" algn="ctr" rtl="0">
              <a:lnSpc>
                <a:spcPct val="115000"/>
              </a:lnSpc>
              <a:spcBef>
                <a:spcPts val="0"/>
              </a:spcBef>
              <a:spcAft>
                <a:spcPts val="0"/>
              </a:spcAft>
              <a:buClr>
                <a:srgbClr val="343434"/>
              </a:buClr>
              <a:buSzPct val="81081"/>
              <a:buNone/>
            </a:pPr>
            <a:r>
              <a:rPr lang="en-US" sz="2400" dirty="0">
                <a:solidFill>
                  <a:srgbClr val="343434"/>
                </a:solidFill>
              </a:rPr>
              <a:t>for engaging with NISO and the community in our work and for joining us today!</a:t>
            </a:r>
            <a:br>
              <a:rPr lang="en-US" sz="2400" dirty="0">
                <a:solidFill>
                  <a:srgbClr val="343434"/>
                </a:solidFill>
              </a:rPr>
            </a:br>
            <a:endParaRPr sz="2400" dirty="0">
              <a:solidFill>
                <a:srgbClr val="343434"/>
              </a:solidFill>
            </a:endParaRPr>
          </a:p>
          <a:p>
            <a:pPr marL="0" lvl="0" indent="0" algn="ctr" rtl="0">
              <a:lnSpc>
                <a:spcPct val="115000"/>
              </a:lnSpc>
              <a:spcBef>
                <a:spcPts val="933"/>
              </a:spcBef>
              <a:spcAft>
                <a:spcPts val="0"/>
              </a:spcAft>
              <a:buClr>
                <a:srgbClr val="343434"/>
              </a:buClr>
              <a:buSzPct val="81081"/>
              <a:buNone/>
            </a:pPr>
            <a:r>
              <a:rPr lang="en-US" sz="2400" dirty="0">
                <a:solidFill>
                  <a:srgbClr val="343434"/>
                </a:solidFill>
              </a:rPr>
              <a:t>Please stay in touch!</a:t>
            </a:r>
            <a:endParaRPr sz="2400" dirty="0">
              <a:solidFill>
                <a:srgbClr val="343434"/>
              </a:solidFill>
            </a:endParaRPr>
          </a:p>
        </p:txBody>
      </p:sp>
      <p:sp>
        <p:nvSpPr>
          <p:cNvPr id="864" name="Google Shape;864;p38"/>
          <p:cNvSpPr txBox="1">
            <a:spLocks noGrp="1"/>
          </p:cNvSpPr>
          <p:nvPr>
            <p:ph type="dt" sz="half" idx="10"/>
          </p:nvPr>
        </p:nvSpPr>
        <p:spPr>
          <a:xfrm>
            <a:off x="11280775" y="6042025"/>
            <a:ext cx="9112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June 25, 2024</a:t>
            </a:r>
            <a:endParaRPr dirty="0"/>
          </a:p>
        </p:txBody>
      </p:sp>
      <p:sp>
        <p:nvSpPr>
          <p:cNvPr id="865" name="Google Shape;865;p38"/>
          <p:cNvSpPr txBox="1">
            <a:spLocks noGrp="1"/>
          </p:cNvSpPr>
          <p:nvPr>
            <p:ph type="ftr" sz="quarter" idx="11"/>
          </p:nvPr>
        </p:nvSpPr>
        <p:spPr>
          <a:xfrm>
            <a:off x="0" y="6042025"/>
            <a:ext cx="629761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2024 NISO Annual Membership Meeting</a:t>
            </a:r>
            <a:endParaRPr dirty="0"/>
          </a:p>
        </p:txBody>
      </p:sp>
      <p:sp>
        <p:nvSpPr>
          <p:cNvPr id="866" name="Google Shape;866;p38"/>
          <p:cNvSpPr txBox="1">
            <a:spLocks noGrp="1"/>
          </p:cNvSpPr>
          <p:nvPr>
            <p:ph type="sldNum" sz="quarter" idx="12"/>
          </p:nvPr>
        </p:nvSpPr>
        <p:spPr>
          <a:xfrm>
            <a:off x="11507788" y="6042025"/>
            <a:ext cx="68421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dirty="0"/>
          </a:p>
        </p:txBody>
      </p:sp>
      <p:pic>
        <p:nvPicPr>
          <p:cNvPr id="863" name="Google Shape;863;p38"/>
          <p:cNvPicPr preferRelativeResize="0"/>
          <p:nvPr/>
        </p:nvPicPr>
        <p:blipFill rotWithShape="1">
          <a:blip r:embed="rId3">
            <a:alphaModFix/>
          </a:blip>
          <a:srcRect/>
          <a:stretch/>
        </p:blipFill>
        <p:spPr>
          <a:xfrm>
            <a:off x="382524" y="0"/>
            <a:ext cx="2795587" cy="1212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D10FA-0C73-05DE-0940-578C9BD0811F}"/>
              </a:ext>
            </a:extLst>
          </p:cNvPr>
          <p:cNvSpPr/>
          <p:nvPr/>
        </p:nvSpPr>
        <p:spPr>
          <a:xfrm>
            <a:off x="-198783" y="0"/>
            <a:ext cx="12390783"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NISO Strategic Plan, July 2023 - June 2026"/>
          <p:cNvSpPr txBox="1">
            <a:spLocks noGrp="1"/>
          </p:cNvSpPr>
          <p:nvPr>
            <p:ph type="title"/>
          </p:nvPr>
        </p:nvSpPr>
        <p:spPr>
          <a:prstGeom prst="rect">
            <a:avLst/>
          </a:prstGeom>
        </p:spPr>
        <p:txBody>
          <a:bodyPr>
            <a:normAutofit/>
          </a:bodyPr>
          <a:lstStyle>
            <a:lvl1pPr defTabSz="610870">
              <a:defRPr sz="8288"/>
            </a:lvl1pPr>
          </a:lstStyle>
          <a:p>
            <a:endParaRPr dirty="0">
              <a:solidFill>
                <a:schemeClr val="bg1"/>
              </a:solidFill>
            </a:endParaRPr>
          </a:p>
        </p:txBody>
      </p:sp>
      <p:sp>
        <p:nvSpPr>
          <p:cNvPr id="3" name="TextBox 2">
            <a:extLst>
              <a:ext uri="{FF2B5EF4-FFF2-40B4-BE49-F238E27FC236}">
                <a16:creationId xmlns:a16="http://schemas.microsoft.com/office/drawing/2014/main" id="{E2B11E1D-0DAF-D810-2A7E-313BE731D2A9}"/>
              </a:ext>
            </a:extLst>
          </p:cNvPr>
          <p:cNvSpPr txBox="1"/>
          <p:nvPr/>
        </p:nvSpPr>
        <p:spPr>
          <a:xfrm>
            <a:off x="273986" y="1722363"/>
            <a:ext cx="11079814" cy="4575291"/>
          </a:xfrm>
          <a:prstGeom prst="rect">
            <a:avLst/>
          </a:prstGeom>
          <a:noFill/>
        </p:spPr>
        <p:txBody>
          <a:bodyPr wrap="square">
            <a:spAutoFit/>
          </a:bodyPr>
          <a:lstStyle/>
          <a:p>
            <a:pPr algn="ctr">
              <a:lnSpc>
                <a:spcPct val="115000"/>
              </a:lnSpc>
            </a:pPr>
            <a:r>
              <a:rPr lang="en-US" sz="3200" i="1" dirty="0">
                <a:solidFill>
                  <a:schemeClr val="bg1"/>
                </a:solidFill>
                <a:latin typeface="Trebuchet MS" panose="020B0703020202090204" pitchFamily="34" charset="0"/>
                <a:ea typeface="Trebuchet MS" panose="020B0703020202090204" pitchFamily="34" charset="0"/>
                <a:cs typeface="Trebuchet MS" panose="020B0703020202090204" pitchFamily="34" charset="0"/>
              </a:rPr>
              <a:t>NISO seeks consensus among participants in our work and strives for outputs that serve a worldwide community.</a:t>
            </a:r>
            <a:endParaRPr lang="en-US" sz="3200" dirty="0">
              <a:solidFill>
                <a:schemeClr val="bg1"/>
              </a:solidFill>
              <a:latin typeface="Arial" panose="020B0604020202020204" pitchFamily="34" charset="0"/>
              <a:ea typeface="Arial" panose="020B0604020202020204" pitchFamily="34" charset="0"/>
            </a:endParaRPr>
          </a:p>
          <a:p>
            <a:pPr algn="ctr">
              <a:lnSpc>
                <a:spcPct val="115000"/>
              </a:lnSpc>
            </a:pPr>
            <a:br>
              <a:rPr lang="en-US" sz="3200" i="1" dirty="0">
                <a:solidFill>
                  <a:schemeClr val="bg1"/>
                </a:solidFill>
                <a:latin typeface="Trebuchet MS" panose="020B0703020202090204" pitchFamily="34" charset="0"/>
                <a:ea typeface="Trebuchet MS" panose="020B0703020202090204" pitchFamily="34" charset="0"/>
                <a:cs typeface="Trebuchet MS" panose="020B0703020202090204" pitchFamily="34" charset="0"/>
              </a:rPr>
            </a:br>
            <a:r>
              <a:rPr lang="en-US" sz="3200" i="1" dirty="0">
                <a:solidFill>
                  <a:schemeClr val="bg1"/>
                </a:solidFill>
                <a:latin typeface="Trebuchet MS" panose="020B0703020202090204" pitchFamily="34" charset="0"/>
                <a:ea typeface="Trebuchet MS" panose="020B0703020202090204" pitchFamily="34" charset="0"/>
                <a:cs typeface="Trebuchet MS" panose="020B0703020202090204" pitchFamily="34" charset="0"/>
              </a:rPr>
              <a:t>NISO is committed to diversity, equity, inclusion, and accessibility in everything we do.</a:t>
            </a:r>
            <a:endParaRPr lang="en-US" sz="3200" dirty="0">
              <a:solidFill>
                <a:schemeClr val="bg1"/>
              </a:solidFill>
              <a:latin typeface="Arial" panose="020B0604020202020204" pitchFamily="34" charset="0"/>
              <a:ea typeface="Arial" panose="020B0604020202020204" pitchFamily="34" charset="0"/>
            </a:endParaRPr>
          </a:p>
          <a:p>
            <a:pPr algn="ctr">
              <a:lnSpc>
                <a:spcPct val="115000"/>
              </a:lnSpc>
            </a:pPr>
            <a:br>
              <a:rPr lang="en-US" sz="3200" i="1" dirty="0">
                <a:solidFill>
                  <a:schemeClr val="bg1"/>
                </a:solidFill>
                <a:latin typeface="Trebuchet MS" panose="020B0703020202090204" pitchFamily="34" charset="0"/>
                <a:ea typeface="Trebuchet MS" panose="020B0703020202090204" pitchFamily="34" charset="0"/>
                <a:cs typeface="Trebuchet MS" panose="020B0703020202090204" pitchFamily="34" charset="0"/>
              </a:rPr>
            </a:br>
            <a:r>
              <a:rPr lang="en-US" sz="3200" i="1" dirty="0">
                <a:solidFill>
                  <a:schemeClr val="bg1"/>
                </a:solidFill>
                <a:latin typeface="Trebuchet MS" panose="020B0703020202090204" pitchFamily="34" charset="0"/>
                <a:ea typeface="Trebuchet MS" panose="020B0703020202090204" pitchFamily="34" charset="0"/>
                <a:cs typeface="Trebuchet MS" panose="020B0703020202090204" pitchFamily="34" charset="0"/>
              </a:rPr>
              <a:t>NISO equally values the contributions of all voices in our processes.</a:t>
            </a:r>
            <a:endParaRPr lang="en-US" sz="3200" dirty="0">
              <a:solidFill>
                <a:schemeClr val="bg1"/>
              </a:solidFill>
              <a:latin typeface="Arial" panose="020B0604020202020204" pitchFamily="34" charset="0"/>
              <a:ea typeface="Arial" panose="020B0604020202020204" pitchFamily="34" charset="0"/>
            </a:endParaRPr>
          </a:p>
        </p:txBody>
      </p:sp>
      <p:pic>
        <p:nvPicPr>
          <p:cNvPr id="2" name="Google Shape;435;p5">
            <a:extLst>
              <a:ext uri="{FF2B5EF4-FFF2-40B4-BE49-F238E27FC236}">
                <a16:creationId xmlns:a16="http://schemas.microsoft.com/office/drawing/2014/main" id="{921833A9-7B1B-6207-1972-3022363D5001}"/>
              </a:ext>
            </a:extLst>
          </p:cNvPr>
          <p:cNvPicPr preferRelativeResize="0"/>
          <p:nvPr/>
        </p:nvPicPr>
        <p:blipFill rotWithShape="1">
          <a:blip r:embed="rId2">
            <a:alphaModFix/>
          </a:blip>
          <a:srcRect/>
          <a:stretch/>
        </p:blipFill>
        <p:spPr>
          <a:xfrm>
            <a:off x="8587409" y="-1"/>
            <a:ext cx="3604591" cy="1610139"/>
          </a:xfrm>
          <a:prstGeom prst="rect">
            <a:avLst/>
          </a:prstGeom>
          <a:solidFill>
            <a:schemeClr val="lt1"/>
          </a:solidFill>
          <a:ln>
            <a:noFill/>
          </a:ln>
        </p:spPr>
      </p:pic>
    </p:spTree>
    <p:extLst>
      <p:ext uri="{BB962C8B-B14F-4D97-AF65-F5344CB8AC3E}">
        <p14:creationId xmlns:p14="http://schemas.microsoft.com/office/powerpoint/2010/main" val="1317886513"/>
      </p:ext>
    </p:extLst>
  </p:cSld>
  <p:clrMapOvr>
    <a:masterClrMapping/>
  </p:clrMapOvr>
  <p:transition spd="med"/>
</p:sld>
</file>

<file path=ppt/theme/theme1.xml><?xml version="1.0" encoding="utf-8"?>
<a:theme xmlns:a="http://schemas.openxmlformats.org/drawingml/2006/main" name="1_AngleLinesVTI">
  <a:themeElements>
    <a:clrScheme name="NISO Custom Coloar Palette">
      <a:dk1>
        <a:srgbClr val="000000"/>
      </a:dk1>
      <a:lt1>
        <a:srgbClr val="FFFFFF"/>
      </a:lt1>
      <a:dk2>
        <a:srgbClr val="00348C"/>
      </a:dk2>
      <a:lt2>
        <a:srgbClr val="EEECE1"/>
      </a:lt2>
      <a:accent1>
        <a:srgbClr val="4F81BD"/>
      </a:accent1>
      <a:accent2>
        <a:srgbClr val="7D0C00"/>
      </a:accent2>
      <a:accent3>
        <a:srgbClr val="73C9AD"/>
      </a:accent3>
      <a:accent4>
        <a:srgbClr val="FFA619"/>
      </a:accent4>
      <a:accent5>
        <a:srgbClr val="C01B00"/>
      </a:accent5>
      <a:accent6>
        <a:srgbClr val="ABE4E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ISO Plus 2021 Theme">
  <a:themeElements>
    <a:clrScheme name="Custom 2">
      <a:dk1>
        <a:srgbClr val="000000"/>
      </a:dk1>
      <a:lt1>
        <a:srgbClr val="FFFFFF"/>
      </a:lt1>
      <a:dk2>
        <a:srgbClr val="44546A"/>
      </a:dk2>
      <a:lt2>
        <a:srgbClr val="E7E6E6"/>
      </a:lt2>
      <a:accent1>
        <a:srgbClr val="005073"/>
      </a:accent1>
      <a:accent2>
        <a:srgbClr val="FF375E"/>
      </a:accent2>
      <a:accent3>
        <a:srgbClr val="00C8E0"/>
      </a:accent3>
      <a:accent4>
        <a:srgbClr val="C6C3C3"/>
      </a:accent4>
      <a:accent5>
        <a:srgbClr val="EB5F2F"/>
      </a:accent5>
      <a:accent6>
        <a:srgbClr val="C01B00"/>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SO Plus 2021 Theme" id="{B2142262-974D-D749-BF6A-F55FCCA94D25}" vid="{1ED3248D-D7E3-0848-B1FE-2B56119575D2}"/>
    </a:ext>
  </a:extLst>
</a:theme>
</file>

<file path=ppt/theme/theme3.xml><?xml version="1.0" encoding="utf-8"?>
<a:theme xmlns:a="http://schemas.openxmlformats.org/drawingml/2006/main" name="2_Custom Design">
  <a:themeElements>
    <a:clrScheme name="Custom 1">
      <a:dk1>
        <a:srgbClr val="000000"/>
      </a:dk1>
      <a:lt1>
        <a:srgbClr val="FFFFFF"/>
      </a:lt1>
      <a:dk2>
        <a:srgbClr val="44546A"/>
      </a:dk2>
      <a:lt2>
        <a:srgbClr val="E7E6E6"/>
      </a:lt2>
      <a:accent1>
        <a:srgbClr val="7757A0"/>
      </a:accent1>
      <a:accent2>
        <a:srgbClr val="EB5F2F"/>
      </a:accent2>
      <a:accent3>
        <a:srgbClr val="44BAB3"/>
      </a:accent3>
      <a:accent4>
        <a:srgbClr val="7757A0"/>
      </a:accent4>
      <a:accent5>
        <a:srgbClr val="EB5F2F"/>
      </a:accent5>
      <a:accent6>
        <a:srgbClr val="C01B0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220 NISO PLUS21 Template" id="{8A926349-22B6-4D41-A714-E1E3C0C5CDBE}" vid="{EC28CF00-72CA-2143-A617-538084375FBA}"/>
    </a:ext>
  </a:extLst>
</a:theme>
</file>

<file path=ppt/theme/theme4.xml><?xml version="1.0" encoding="utf-8"?>
<a:theme xmlns:a="http://schemas.openxmlformats.org/drawingml/2006/main" name="3_Custom Design">
  <a:themeElements>
    <a:clrScheme name="Custom 1">
      <a:dk1>
        <a:srgbClr val="000000"/>
      </a:dk1>
      <a:lt1>
        <a:srgbClr val="FFFFFF"/>
      </a:lt1>
      <a:dk2>
        <a:srgbClr val="44546A"/>
      </a:dk2>
      <a:lt2>
        <a:srgbClr val="E7E6E6"/>
      </a:lt2>
      <a:accent1>
        <a:srgbClr val="7757A0"/>
      </a:accent1>
      <a:accent2>
        <a:srgbClr val="EB5F2F"/>
      </a:accent2>
      <a:accent3>
        <a:srgbClr val="44BAB3"/>
      </a:accent3>
      <a:accent4>
        <a:srgbClr val="7757A0"/>
      </a:accent4>
      <a:accent5>
        <a:srgbClr val="EB5F2F"/>
      </a:accent5>
      <a:accent6>
        <a:srgbClr val="C01B0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220 NISO PLUS21 Template" id="{8A926349-22B6-4D41-A714-E1E3C0C5CDBE}" vid="{EC28CF00-72CA-2143-A617-538084375FBA}"/>
    </a:ext>
  </a:extLst>
</a:theme>
</file>

<file path=ppt/theme/theme5.xml><?xml version="1.0" encoding="utf-8"?>
<a:theme xmlns:a="http://schemas.openxmlformats.org/drawingml/2006/main" name="NISO-PLUS-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SO-PLUS-THEME" id="{2DB3247A-CC3D-E643-9E84-1322A04504F2}" vid="{FDF7756F-0A84-1A4D-B1D1-E53F31CEC8CB}"/>
    </a:ext>
  </a:extLst>
</a:theme>
</file>

<file path=ppt/theme/theme6.xml><?xml version="1.0" encoding="utf-8"?>
<a:theme xmlns:a="http://schemas.openxmlformats.org/drawingml/2006/main" name="Facet">
  <a:themeElements>
    <a:clrScheme name="NISO Custom Coloar Palette">
      <a:dk1>
        <a:srgbClr val="000000"/>
      </a:dk1>
      <a:lt1>
        <a:srgbClr val="FFFFFF"/>
      </a:lt1>
      <a:dk2>
        <a:srgbClr val="00348C"/>
      </a:dk2>
      <a:lt2>
        <a:srgbClr val="EEECE1"/>
      </a:lt2>
      <a:accent1>
        <a:srgbClr val="4F81BD"/>
      </a:accent1>
      <a:accent2>
        <a:srgbClr val="7D0C00"/>
      </a:accent2>
      <a:accent3>
        <a:srgbClr val="73C9AD"/>
      </a:accent3>
      <a:accent4>
        <a:srgbClr val="FFA619"/>
      </a:accent4>
      <a:accent5>
        <a:srgbClr val="C01B00"/>
      </a:accent5>
      <a:accent6>
        <a:srgbClr val="ABE4E5"/>
      </a:accent6>
      <a:hlink>
        <a:srgbClr val="0000FF"/>
      </a:hlink>
      <a:folHlink>
        <a:srgbClr val="8000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_21-1105 NISO Template New" id="{630C1090-2905-6B41-AA74-82C316FC6306}" vid="{61EC3A68-DA6E-6649-A856-643432738E89}"/>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6685</TotalTime>
  <Words>5524</Words>
  <Application>Microsoft Macintosh PowerPoint</Application>
  <PresentationFormat>Widescreen</PresentationFormat>
  <Paragraphs>758</Paragraphs>
  <Slides>87</Slides>
  <Notes>62</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87</vt:i4>
      </vt:variant>
    </vt:vector>
  </HeadingPairs>
  <TitlesOfParts>
    <vt:vector size="110" baseType="lpstr">
      <vt:lpstr>Monda</vt:lpstr>
      <vt:lpstr>Stardos Stencil</vt:lpstr>
      <vt:lpstr>Twentieth Century</vt:lpstr>
      <vt:lpstr>Arial</vt:lpstr>
      <vt:lpstr>Calibri</vt:lpstr>
      <vt:lpstr>Calibri Light</vt:lpstr>
      <vt:lpstr>Engravers MT</vt:lpstr>
      <vt:lpstr>Eurostile</vt:lpstr>
      <vt:lpstr>Gill Sans</vt:lpstr>
      <vt:lpstr>Montserrat</vt:lpstr>
      <vt:lpstr>Open Sans Light</vt:lpstr>
      <vt:lpstr>Play</vt:lpstr>
      <vt:lpstr>Poppins</vt:lpstr>
      <vt:lpstr>Trebuchet MS</vt:lpstr>
      <vt:lpstr>Verdana</vt:lpstr>
      <vt:lpstr>Wingdings</vt:lpstr>
      <vt:lpstr>Wingdings 3</vt:lpstr>
      <vt:lpstr>1_AngleLinesVTI</vt:lpstr>
      <vt:lpstr>NISO Plus 2021 Theme</vt:lpstr>
      <vt:lpstr>2_Custom Design</vt:lpstr>
      <vt:lpstr>3_Custom Design</vt:lpstr>
      <vt:lpstr>NISO-PLUS-THEME</vt:lpstr>
      <vt:lpstr>Facet</vt:lpstr>
      <vt:lpstr>2024 Membership Meeting NISO Annual Report  of 2023 Activities</vt:lpstr>
      <vt:lpstr>2023 Membership Meeting Overview</vt:lpstr>
      <vt:lpstr> </vt:lpstr>
      <vt:lpstr>NISO’S VISION</vt:lpstr>
      <vt:lpstr>PowerPoint Presentation</vt:lpstr>
      <vt:lpstr>NISO’S MISSION</vt:lpstr>
      <vt:lpstr>PowerPoint Presentation</vt:lpstr>
      <vt:lpstr>NISO’S VALUES</vt:lpstr>
      <vt:lpstr>PowerPoint Presentation</vt:lpstr>
      <vt:lpstr>NISO’S  NEW STRATEGIC PLAN</vt:lpstr>
      <vt:lpstr>PowerPoint Presentation</vt:lpstr>
      <vt:lpstr>Adopting a New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Executing This Strategy</vt:lpstr>
      <vt:lpstr>Reflections on 2023-24</vt:lpstr>
      <vt:lpstr>June 22, 1939</vt:lpstr>
      <vt:lpstr>2023-24 Serving our community</vt:lpstr>
      <vt:lpstr>Consensus isn’t always easy</vt:lpstr>
      <vt:lpstr>NISO Standards Development Work in 2023</vt:lpstr>
      <vt:lpstr>NISO PLUS</vt:lpstr>
      <vt:lpstr>PowerPoint Presentation</vt:lpstr>
      <vt:lpstr>Seeking to improve library collaborative collections efforts with IMLS support </vt:lpstr>
      <vt:lpstr>PowerPoint Presentation</vt:lpstr>
      <vt:lpstr>NISO’s Role in ISO, representing US interests</vt:lpstr>
      <vt:lpstr>PowerPoint Presentation</vt:lpstr>
      <vt:lpstr>PowerPoint Presentation</vt:lpstr>
      <vt:lpstr>PowerPoint Presentation</vt:lpstr>
      <vt:lpstr>ISO IWA Unique Media Identification</vt:lpstr>
      <vt:lpstr>New ISO Technical Committee</vt:lpstr>
      <vt:lpstr>PowerPoint Presentation</vt:lpstr>
      <vt:lpstr>Positive Membership Trends </vt:lpstr>
      <vt:lpstr>Positive Membership Trends </vt:lpstr>
      <vt:lpstr>Positive Membership Trends </vt:lpstr>
      <vt:lpstr>Education Report</vt:lpstr>
      <vt:lpstr>Education &amp; DEIA</vt:lpstr>
      <vt:lpstr>Diversity Equity Inclusion Accessibility</vt:lpstr>
      <vt:lpstr>DEIA Committee Members</vt:lpstr>
      <vt:lpstr>Thank you</vt:lpstr>
      <vt:lpstr>Education</vt:lpstr>
      <vt:lpstr>PowerPoint Presentation</vt:lpstr>
      <vt:lpstr>2025 </vt:lpstr>
      <vt:lpstr>Committee</vt:lpstr>
      <vt:lpstr>NISO Plus Scholarship Program &amp; Cohort</vt:lpstr>
      <vt:lpstr>Thank you</vt:lpstr>
      <vt:lpstr>Standards Program Report</vt:lpstr>
      <vt:lpstr>2023-24 Standards Activities </vt:lpstr>
      <vt:lpstr>2023-24 Standards Completed</vt:lpstr>
      <vt:lpstr>2023-24 Standards Progressing</vt:lpstr>
      <vt:lpstr>2023-24 Standards Progressing</vt:lpstr>
      <vt:lpstr>2023-24 New Standards Projects</vt:lpstr>
      <vt:lpstr>New Standards (Projects) Ideas Under Discussion</vt:lpstr>
      <vt:lpstr>NISO Plus Report</vt:lpstr>
      <vt:lpstr>PowerPoint Presentation</vt:lpstr>
      <vt:lpstr> </vt:lpstr>
      <vt:lpstr> </vt:lpstr>
      <vt:lpstr>PowerPoint Presentation</vt:lpstr>
      <vt:lpstr>PowerPoint Presentation</vt:lpstr>
      <vt:lpstr>PowerPoint Presentation</vt:lpstr>
      <vt:lpstr>PowerPoint Presentation</vt:lpstr>
      <vt:lpstr>What’s Next?</vt:lpstr>
      <vt:lpstr>PowerPoint Presentation</vt:lpstr>
      <vt:lpstr>PowerPoint Presentation</vt:lpstr>
      <vt:lpstr>PowerPoint Presentation</vt:lpstr>
      <vt:lpstr>PowerPoint Presentation</vt:lpstr>
      <vt:lpstr>Financial Report</vt:lpstr>
      <vt:lpstr>Membership Trends 1998-2022</vt:lpstr>
      <vt:lpstr>PowerPoint Presentation</vt:lpstr>
      <vt:lpstr>PowerPoint Presentation</vt:lpstr>
      <vt:lpstr>Financial trends 1998-2023 (pre-audit)</vt:lpstr>
      <vt:lpstr>Looking Forward</vt:lpstr>
      <vt:lpstr>Welcome New NISO Directors (2024-27)</vt:lpstr>
      <vt:lpstr>Strategies for Growth</vt:lpstr>
      <vt:lpstr>Strategies for Growth</vt:lpstr>
      <vt:lpstr>Other interesting things on the horizon</vt:lpstr>
      <vt:lpstr>To all those who engage in our work</vt:lpstr>
      <vt:lpstr>Thank you to the NISO Staff!</vt:lpstr>
      <vt:lpstr>Please reach out!</vt:lpstr>
      <vt:lpstr>PowerPoint Presentation</vt:lpstr>
      <vt:lpstr>Share your 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Membership Meeting NISO Annual Report  of 2022 Activities</dc:title>
  <dc:creator>Todd Carpenter</dc:creator>
  <cp:lastModifiedBy>Admin NISO</cp:lastModifiedBy>
  <cp:revision>42</cp:revision>
  <dcterms:created xsi:type="dcterms:W3CDTF">2021-11-11T17:06:19Z</dcterms:created>
  <dcterms:modified xsi:type="dcterms:W3CDTF">2024-06-25T18:22:48Z</dcterms:modified>
</cp:coreProperties>
</file>